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
  </p:notesMasterIdLst>
  <p:sldIdLst>
    <p:sldId id="256" r:id="rId2"/>
    <p:sldId id="264" r:id="rId3"/>
    <p:sldId id="267" r:id="rId4"/>
    <p:sldId id="268" r:id="rId5"/>
    <p:sldId id="257" r:id="rId6"/>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B0C6"/>
    <a:srgbClr val="C40C38"/>
    <a:srgbClr val="3D23AD"/>
    <a:srgbClr val="10C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07" autoAdjust="0"/>
    <p:restoredTop sz="94660"/>
  </p:normalViewPr>
  <p:slideViewPr>
    <p:cSldViewPr snapToGrid="0">
      <p:cViewPr varScale="1">
        <p:scale>
          <a:sx n="76" d="100"/>
          <a:sy n="76" d="100"/>
        </p:scale>
        <p:origin x="94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645237-ED15-4C73-8D9D-70196F783469}" type="datetimeFigureOut">
              <a:rPr lang="en-GB" smtClean="0"/>
              <a:t>26/02/2021</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DCBDD99-EBF6-4322-9BAC-ED7DFF572038}" type="slidenum">
              <a:rPr lang="en-GB" smtClean="0"/>
              <a:t>‹#›</a:t>
            </a:fld>
            <a:endParaRPr lang="en-GB"/>
          </a:p>
        </p:txBody>
      </p:sp>
    </p:spTree>
    <p:extLst>
      <p:ext uri="{BB962C8B-B14F-4D97-AF65-F5344CB8AC3E}">
        <p14:creationId xmlns:p14="http://schemas.microsoft.com/office/powerpoint/2010/main" val="4142605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CBDD99-EBF6-4322-9BAC-ED7DFF572038}" type="slidenum">
              <a:rPr lang="en-GB" smtClean="0"/>
              <a:t>5</a:t>
            </a:fld>
            <a:endParaRPr lang="en-GB"/>
          </a:p>
        </p:txBody>
      </p:sp>
    </p:spTree>
    <p:extLst>
      <p:ext uri="{BB962C8B-B14F-4D97-AF65-F5344CB8AC3E}">
        <p14:creationId xmlns:p14="http://schemas.microsoft.com/office/powerpoint/2010/main" val="1974858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525575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493537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491821-3258-49A6-950E-DE492BD5D38B}"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712882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491821-3258-49A6-950E-DE492BD5D38B}"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34083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491821-3258-49A6-950E-DE492BD5D38B}" type="datetimeFigureOut">
              <a:rPr lang="en-GB" smtClean="0"/>
              <a:t>26/02/2021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4682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491821-3258-49A6-950E-DE492BD5D38B}" type="datetimeFigureOut">
              <a:rPr lang="en-GB" smtClean="0"/>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226790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491821-3258-49A6-950E-DE492BD5D38B}" type="datetimeFigureOut">
              <a:rPr lang="en-GB" smtClean="0"/>
              <a:t>26/02/2021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778846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099180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735537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604375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938948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 xmlns:a16="http://schemas.microsoft.com/office/drawing/2014/main" id="{EA138B0C-607A-DD43-A0FF-367F61AC1C65}"/>
              </a:ext>
            </a:extLst>
          </p:cNvPr>
          <p:cNvGrpSpPr/>
          <p:nvPr userDrawn="1"/>
        </p:nvGrpSpPr>
        <p:grpSpPr>
          <a:xfrm>
            <a:off x="4621273" y="9062697"/>
            <a:ext cx="1747075" cy="343988"/>
            <a:chOff x="959771" y="3117533"/>
            <a:chExt cx="1925827" cy="371275"/>
          </a:xfrm>
        </p:grpSpPr>
        <p:pic>
          <p:nvPicPr>
            <p:cNvPr id="91" name="Picture 90">
              <a:extLst>
                <a:ext uri="{FF2B5EF4-FFF2-40B4-BE49-F238E27FC236}">
                  <a16:creationId xmlns="" xmlns:a16="http://schemas.microsoft.com/office/drawing/2014/main" id="{9ECE07AD-4ECD-9E46-8A27-9C1516C0F99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41404" y="3128808"/>
              <a:ext cx="744194" cy="360000"/>
            </a:xfrm>
            <a:prstGeom prst="rect">
              <a:avLst/>
            </a:prstGeom>
          </p:spPr>
        </p:pic>
        <p:pic>
          <p:nvPicPr>
            <p:cNvPr id="93" name="Picture 92">
              <a:extLst>
                <a:ext uri="{FF2B5EF4-FFF2-40B4-BE49-F238E27FC236}">
                  <a16:creationId xmlns="" xmlns:a16="http://schemas.microsoft.com/office/drawing/2014/main" id="{0A1BA0C5-7A10-374D-8B8E-9A3D429901C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59771" y="3117533"/>
              <a:ext cx="883961" cy="360000"/>
            </a:xfrm>
            <a:prstGeom prst="rect">
              <a:avLst/>
            </a:prstGeom>
          </p:spPr>
        </p:pic>
      </p:grpSp>
      <p:pic>
        <p:nvPicPr>
          <p:cNvPr id="94" name="Picture 93">
            <a:extLst>
              <a:ext uri="{FF2B5EF4-FFF2-40B4-BE49-F238E27FC236}">
                <a16:creationId xmlns="" xmlns:a16="http://schemas.microsoft.com/office/drawing/2014/main" id="{D82E1638-0496-3648-8686-320163A2A80C}"/>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674447" y="522479"/>
            <a:ext cx="693901" cy="333541"/>
          </a:xfrm>
          <a:prstGeom prst="rect">
            <a:avLst/>
          </a:prstGeom>
        </p:spPr>
      </p:pic>
      <p:sp>
        <p:nvSpPr>
          <p:cNvPr id="12" name="TextBox 11">
            <a:extLst>
              <a:ext uri="{FF2B5EF4-FFF2-40B4-BE49-F238E27FC236}">
                <a16:creationId xmlns="" xmlns:a16="http://schemas.microsoft.com/office/drawing/2014/main" id="{DC539ACF-2600-0E42-ADCB-7AB172C03A5F}"/>
              </a:ext>
            </a:extLst>
          </p:cNvPr>
          <p:cNvSpPr txBox="1"/>
          <p:nvPr userDrawn="1"/>
        </p:nvSpPr>
        <p:spPr>
          <a:xfrm>
            <a:off x="489652" y="9155416"/>
            <a:ext cx="3965139" cy="223459"/>
          </a:xfrm>
          <a:prstGeom prst="rect">
            <a:avLst/>
          </a:prstGeom>
          <a:noFill/>
        </p:spPr>
        <p:txBody>
          <a:bodyPr wrap="square" lIns="0" tIns="0" rIns="0" bIns="0" rtlCol="0">
            <a:spAutoFit/>
          </a:bodyPr>
          <a:lstStyle/>
          <a:p>
            <a:r>
              <a:rPr lang="en-US" sz="1452" b="1" dirty="0">
                <a:solidFill>
                  <a:schemeClr val="accent1"/>
                </a:solidFill>
              </a:rPr>
              <a:t>www.essexfamilywellbeing.co.uk</a:t>
            </a:r>
          </a:p>
        </p:txBody>
      </p:sp>
      <p:pic>
        <p:nvPicPr>
          <p:cNvPr id="119" name="Picture 118">
            <a:extLst>
              <a:ext uri="{FF2B5EF4-FFF2-40B4-BE49-F238E27FC236}">
                <a16:creationId xmlns="" xmlns:a16="http://schemas.microsoft.com/office/drawing/2014/main" id="{4F5FC40B-4B9A-894D-9CC2-B04059E81D88}"/>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6699" y="366524"/>
            <a:ext cx="1398587" cy="717966"/>
          </a:xfrm>
          <a:prstGeom prst="rect">
            <a:avLst/>
          </a:prstGeom>
        </p:spPr>
      </p:pic>
      <p:sp>
        <p:nvSpPr>
          <p:cNvPr id="121" name="TextBox 120">
            <a:extLst>
              <a:ext uri="{FF2B5EF4-FFF2-40B4-BE49-F238E27FC236}">
                <a16:creationId xmlns="" xmlns:a16="http://schemas.microsoft.com/office/drawing/2014/main" id="{8764EC21-C174-D741-823E-438CD0A7D4E2}"/>
              </a:ext>
            </a:extLst>
          </p:cNvPr>
          <p:cNvSpPr txBox="1"/>
          <p:nvPr userDrawn="1"/>
        </p:nvSpPr>
        <p:spPr>
          <a:xfrm>
            <a:off x="4621272" y="8753306"/>
            <a:ext cx="2034744" cy="139590"/>
          </a:xfrm>
          <a:prstGeom prst="rect">
            <a:avLst/>
          </a:prstGeom>
          <a:noFill/>
        </p:spPr>
        <p:txBody>
          <a:bodyPr wrap="square" lIns="0" tIns="0" rIns="0" bIns="0" rtlCol="0">
            <a:spAutoFit/>
          </a:bodyPr>
          <a:lstStyle/>
          <a:p>
            <a:r>
              <a:rPr lang="en-US" sz="907" b="0" dirty="0">
                <a:solidFill>
                  <a:schemeClr val="tx1">
                    <a:lumMod val="50000"/>
                    <a:lumOff val="50000"/>
                  </a:schemeClr>
                </a:solidFill>
              </a:rPr>
              <a:t>Services commissioned by:</a:t>
            </a:r>
          </a:p>
        </p:txBody>
      </p:sp>
    </p:spTree>
    <p:extLst>
      <p:ext uri="{BB962C8B-B14F-4D97-AF65-F5344CB8AC3E}">
        <p14:creationId xmlns:p14="http://schemas.microsoft.com/office/powerpoint/2010/main" val="571212977"/>
      </p:ext>
    </p:extLst>
  </p:cSld>
  <p:clrMapOvr>
    <a:masterClrMapping/>
  </p:clrMapOvr>
  <p:extLst mod="1">
    <p:ext uri="{DCECCB84-F9BA-43D5-87BE-67443E8EF086}">
      <p15:sldGuideLst xmlns:p15="http://schemas.microsoft.com/office/powerpoint/2012/main">
        <p15:guide id="4294967295" orient="horz" pos="351">
          <p15:clr>
            <a:srgbClr val="FBAE40"/>
          </p15:clr>
        </p15:guide>
        <p15:guide id="4294967295" pos="2381">
          <p15:clr>
            <a:srgbClr val="FBAE40"/>
          </p15:clr>
        </p15:guide>
        <p15:guide id="4294967295" pos="340">
          <p15:clr>
            <a:srgbClr val="FBAE40"/>
          </p15:clr>
        </p15:guide>
        <p15:guide id="4294967295" pos="4422">
          <p15:clr>
            <a:srgbClr val="FBAE40"/>
          </p15:clr>
        </p15:guide>
        <p15:guide id="4294967295" orient="horz" pos="6384">
          <p15:clr>
            <a:srgbClr val="FBAE40"/>
          </p15:clr>
        </p15:guide>
        <p15:guide id="4294967295" orient="horz" pos="5940">
          <p15:clr>
            <a:srgbClr val="A4A3A4"/>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2491821-3258-49A6-950E-DE492BD5D38B}" type="datetimeFigureOut">
              <a:rPr lang="en-GB" smtClean="0"/>
              <a:t>26/02/2021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B2673E0-7FB8-4834-9951-710CC9C0A36C}" type="slidenum">
              <a:rPr lang="en-GB" smtClean="0"/>
              <a:t>‹#›</a:t>
            </a:fld>
            <a:endParaRPr lang="en-GB"/>
          </a:p>
        </p:txBody>
      </p:sp>
    </p:spTree>
    <p:extLst>
      <p:ext uri="{BB962C8B-B14F-4D97-AF65-F5344CB8AC3E}">
        <p14:creationId xmlns:p14="http://schemas.microsoft.com/office/powerpoint/2010/main" val="1214705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hyperlink" Target="https://forms.gle/cYjUcwzWZQTvVXiCA" TargetMode="External"/><Relationship Id="rId13" Type="http://schemas.openxmlformats.org/officeDocument/2006/relationships/image" Target="../media/image10.png"/><Relationship Id="rId3" Type="http://schemas.openxmlformats.org/officeDocument/2006/relationships/hyperlink" Target="https://forms.gle/Vf2uftobxBHkd5Ht8" TargetMode="External"/><Relationship Id="rId7" Type="http://schemas.openxmlformats.org/officeDocument/2006/relationships/hyperlink" Target="https://forms.gle/KeveRUpqDqhd9CD58" TargetMode="External"/><Relationship Id="rId12" Type="http://schemas.openxmlformats.org/officeDocument/2006/relationships/image" Target="../media/image9.png"/><Relationship Id="rId2" Type="http://schemas.openxmlformats.org/officeDocument/2006/relationships/hyperlink" Target="https://forms.gle/JJJ5LdLLTZB44GWn7" TargetMode="External"/><Relationship Id="rId1" Type="http://schemas.openxmlformats.org/officeDocument/2006/relationships/slideLayout" Target="../slideLayouts/slideLayout7.xml"/><Relationship Id="rId6" Type="http://schemas.openxmlformats.org/officeDocument/2006/relationships/hyperlink" Target="https://forms.gle/f8HvK1xibC4G9os87" TargetMode="External"/><Relationship Id="rId11" Type="http://schemas.openxmlformats.org/officeDocument/2006/relationships/hyperlink" Target="https://www.gofundme.com/sponsored-shine" TargetMode="External"/><Relationship Id="rId5" Type="http://schemas.openxmlformats.org/officeDocument/2006/relationships/hyperlink" Target="https://forms.gle/3KRNGEjWRJeMydmU8" TargetMode="External"/><Relationship Id="rId15" Type="http://schemas.openxmlformats.org/officeDocument/2006/relationships/image" Target="../media/image12.png"/><Relationship Id="rId10" Type="http://schemas.openxmlformats.org/officeDocument/2006/relationships/hyperlink" Target="https://forms.gle/7n93hLUi6GdJb7vKA" TargetMode="External"/><Relationship Id="rId4" Type="http://schemas.openxmlformats.org/officeDocument/2006/relationships/hyperlink" Target="https://forms.gle/Jh6q2LxUWoyx4JLi6" TargetMode="External"/><Relationship Id="rId9" Type="http://schemas.openxmlformats.org/officeDocument/2006/relationships/hyperlink" Target="https://forms.gle/LSap4aHrTLGhxBEa8" TargetMode="External"/><Relationship Id="rId1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2.xml"/><Relationship Id="rId5" Type="http://schemas.microsoft.com/office/2007/relationships/hdphoto" Target="../media/hdphoto1.wdp"/><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hyperlink" Target="https://tinyurl.com/Home-Learning-KS1-Storytelling" TargetMode="External"/><Relationship Id="rId7" Type="http://schemas.openxmlformats.org/officeDocument/2006/relationships/hyperlink" Target="https://sway.office.com/duVU6QNlHmxg6ncX?ref=Link&amp;loc=mysways"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s://sway.office.com/FOIKvtGSSO94WhZm?ref=Link&amp;loc=mysways" TargetMode="External"/><Relationship Id="rId5" Type="http://schemas.openxmlformats.org/officeDocument/2006/relationships/hyperlink" Target="https://tinyurl.com/Home-Learning-KS3-Storyboards" TargetMode="External"/><Relationship Id="rId4" Type="http://schemas.openxmlformats.org/officeDocument/2006/relationships/hyperlink" Target="https://tinyurl.com/Home-Learning-KS2-Comic-Strip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4754157" y="5864705"/>
            <a:ext cx="1407990" cy="915687"/>
          </a:xfrm>
          <a:prstGeom prst="rect">
            <a:avLst/>
          </a:prstGeom>
        </p:spPr>
      </p:pic>
      <p:pic>
        <p:nvPicPr>
          <p:cNvPr id="7" name="Picture 6"/>
          <p:cNvPicPr>
            <a:picLocks noChangeAspect="1"/>
          </p:cNvPicPr>
          <p:nvPr/>
        </p:nvPicPr>
        <p:blipFill>
          <a:blip r:embed="rId3"/>
          <a:stretch>
            <a:fillRect/>
          </a:stretch>
        </p:blipFill>
        <p:spPr>
          <a:xfrm>
            <a:off x="530779" y="5864705"/>
            <a:ext cx="1408298" cy="920576"/>
          </a:xfrm>
          <a:prstGeom prst="rect">
            <a:avLst/>
          </a:prstGeom>
        </p:spPr>
      </p:pic>
      <p:sp>
        <p:nvSpPr>
          <p:cNvPr id="2" name="Title 1"/>
          <p:cNvSpPr>
            <a:spLocks noGrp="1"/>
          </p:cNvSpPr>
          <p:nvPr>
            <p:ph type="ctrTitle"/>
          </p:nvPr>
        </p:nvSpPr>
        <p:spPr>
          <a:xfrm>
            <a:off x="528389" y="1729317"/>
            <a:ext cx="5700023" cy="5224799"/>
          </a:xfrm>
          <a:ln w="98425">
            <a:solidFill>
              <a:srgbClr val="FF0000"/>
            </a:solidFill>
          </a:ln>
        </p:spPr>
        <p:txBody>
          <a:bodyPr>
            <a:normAutofit fontScale="90000"/>
          </a:bodyPr>
          <a:lstStyle/>
          <a:p>
            <a:pPr fontAlgn="base"/>
            <a:r>
              <a:rPr lang="en-GB" sz="1200" dirty="0">
                <a:latin typeface="Comic Sans MS" panose="030F0702030302020204" pitchFamily="66" charset="0"/>
              </a:rPr>
              <a:t>Dear Parents and Carers,</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As we approach the finishing line of lockdown 3.0's 'Home learning Challenge' - I am absolutely positive that the last 2 months have been incredibly tricky in so many different ways for so many of you. The resilience and strength that you and your children have displayed has been amazing. We really know it hasn't been easy.</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Next week sees a change to our current lesson format. Tuesday is 'Maths Day' and Thursday is 'World Book Day'. These days have been designed to allow the children (in school and at home) to work independently with reduced screen access and greater choice and creativity; allowing teachers to meet online with you to discuss your child's return to school on March 8th.</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Friday 5th March will also have more creative tasks planned; allowing teachers in school to prepare the building for the whole school return on Monday.</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Next week I will share the specifics of the school return- but as I said earlier this week they will not be very different from September!</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Wishing you all well- hopefully we will have another sunny weekend to enjoy.</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smtClean="0">
                <a:latin typeface="Comic Sans MS" panose="030F0702030302020204" pitchFamily="66" charset="0"/>
              </a:rPr>
              <a:t>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Please </a:t>
            </a:r>
            <a:r>
              <a:rPr lang="en-GB" sz="1200" dirty="0">
                <a:latin typeface="Comic Sans MS" panose="030F0702030302020204" pitchFamily="66" charset="0"/>
              </a:rPr>
              <a:t>do take care</a:t>
            </a:r>
            <a:br>
              <a:rPr lang="en-GB" sz="1200" dirty="0">
                <a:latin typeface="Comic Sans MS" panose="030F0702030302020204" pitchFamily="66" charset="0"/>
              </a:rPr>
            </a:br>
            <a:r>
              <a:rPr lang="en-GB" sz="1200" dirty="0">
                <a:latin typeface="Comic Sans MS" panose="030F0702030302020204" pitchFamily="66" charset="0"/>
              </a:rPr>
              <a:t>with my very best wishes</a:t>
            </a:r>
            <a:br>
              <a:rPr lang="en-GB" sz="1200" dirty="0">
                <a:latin typeface="Comic Sans MS" panose="030F0702030302020204" pitchFamily="66" charset="0"/>
              </a:rPr>
            </a:br>
            <a:r>
              <a:rPr lang="en-GB" sz="1200" dirty="0">
                <a:latin typeface="Comic Sans MS" panose="030F0702030302020204" pitchFamily="66" charset="0"/>
              </a:rPr>
              <a:t>Becky Black </a:t>
            </a:r>
            <a:r>
              <a:rPr lang="en-GB" sz="1200" dirty="0" smtClean="0">
                <a:latin typeface="Comic Sans MS" panose="030F0702030302020204" pitchFamily="66" charset="0"/>
              </a:rPr>
              <a:t/>
            </a:r>
            <a:br>
              <a:rPr lang="en-GB" sz="1200" dirty="0" smtClean="0">
                <a:latin typeface="Comic Sans MS" panose="030F0702030302020204" pitchFamily="66" charset="0"/>
              </a:rPr>
            </a:br>
            <a:endParaRPr lang="en-GB" sz="1300" dirty="0">
              <a:latin typeface="Comic Sans MS" panose="030F0702030302020204" pitchFamily="66" charset="0"/>
            </a:endParaRPr>
          </a:p>
        </p:txBody>
      </p:sp>
      <p:sp>
        <p:nvSpPr>
          <p:cNvPr id="3" name="Subtitle 2"/>
          <p:cNvSpPr>
            <a:spLocks noGrp="1"/>
          </p:cNvSpPr>
          <p:nvPr>
            <p:ph type="subTitle" idx="1"/>
          </p:nvPr>
        </p:nvSpPr>
        <p:spPr>
          <a:xfrm>
            <a:off x="388962" y="224410"/>
            <a:ext cx="6025486" cy="1143214"/>
          </a:xfrm>
          <a:ln w="38100">
            <a:solidFill>
              <a:srgbClr val="0070C0"/>
            </a:solidFill>
          </a:ln>
        </p:spPr>
        <p:txBody>
          <a:bodyPr>
            <a:normAutofit fontScale="92500" lnSpcReduction="10000"/>
          </a:bodyPr>
          <a:lstStyle/>
          <a:p>
            <a:endParaRPr lang="en-GB" sz="1300" b="1" dirty="0">
              <a:latin typeface="Comic Sans MS" panose="030F0702030302020204" pitchFamily="66" charset="0"/>
            </a:endParaRPr>
          </a:p>
          <a:p>
            <a:r>
              <a:rPr lang="en-GB" sz="1300" b="1" dirty="0">
                <a:latin typeface="Comic Sans MS" panose="030F0702030302020204" pitchFamily="66" charset="0"/>
              </a:rPr>
              <a:t>Hatfield Peverel St Andrew’s Junior School</a:t>
            </a:r>
          </a:p>
          <a:p>
            <a:r>
              <a:rPr lang="en-GB" b="1" dirty="0">
                <a:latin typeface="Comic Sans MS" panose="030F0702030302020204" pitchFamily="66" charset="0"/>
              </a:rPr>
              <a:t>NEWSLETTER </a:t>
            </a:r>
          </a:p>
          <a:p>
            <a:r>
              <a:rPr lang="en-GB" b="1" dirty="0" smtClean="0">
                <a:latin typeface="Comic Sans MS" panose="030F0702030302020204" pitchFamily="66" charset="0"/>
              </a:rPr>
              <a:t>26</a:t>
            </a:r>
            <a:r>
              <a:rPr lang="en-GB" b="1" baseline="30000" dirty="0" smtClean="0">
                <a:latin typeface="Comic Sans MS" panose="030F0702030302020204" pitchFamily="66" charset="0"/>
              </a:rPr>
              <a:t>th</a:t>
            </a:r>
            <a:r>
              <a:rPr lang="en-GB" b="1" dirty="0" smtClean="0">
                <a:latin typeface="Comic Sans MS" panose="030F0702030302020204" pitchFamily="66" charset="0"/>
              </a:rPr>
              <a:t> </a:t>
            </a:r>
            <a:r>
              <a:rPr lang="en-GB" b="1" dirty="0">
                <a:latin typeface="Comic Sans MS" panose="030F0702030302020204" pitchFamily="66" charset="0"/>
              </a:rPr>
              <a:t>February 2021</a:t>
            </a:r>
          </a:p>
        </p:txBody>
      </p:sp>
      <p:pic>
        <p:nvPicPr>
          <p:cNvPr id="4" name="Picture 3"/>
          <p:cNvPicPr>
            <a:picLocks noChangeAspect="1"/>
          </p:cNvPicPr>
          <p:nvPr/>
        </p:nvPicPr>
        <p:blipFill>
          <a:blip r:embed="rId4"/>
          <a:stretch>
            <a:fillRect/>
          </a:stretch>
        </p:blipFill>
        <p:spPr>
          <a:xfrm>
            <a:off x="528389" y="365567"/>
            <a:ext cx="673214" cy="835714"/>
          </a:xfrm>
          <a:prstGeom prst="rect">
            <a:avLst/>
          </a:prstGeom>
        </p:spPr>
      </p:pic>
      <p:pic>
        <p:nvPicPr>
          <p:cNvPr id="5" name="Picture 4"/>
          <p:cNvPicPr>
            <a:picLocks noChangeAspect="1"/>
          </p:cNvPicPr>
          <p:nvPr/>
        </p:nvPicPr>
        <p:blipFill>
          <a:blip r:embed="rId4"/>
          <a:stretch>
            <a:fillRect/>
          </a:stretch>
        </p:blipFill>
        <p:spPr>
          <a:xfrm>
            <a:off x="5635925" y="365567"/>
            <a:ext cx="673214" cy="835714"/>
          </a:xfrm>
          <a:prstGeom prst="rect">
            <a:avLst/>
          </a:prstGeom>
        </p:spPr>
      </p:pic>
      <p:sp>
        <p:nvSpPr>
          <p:cNvPr id="10" name="TextBox 9"/>
          <p:cNvSpPr txBox="1"/>
          <p:nvPr/>
        </p:nvSpPr>
        <p:spPr>
          <a:xfrm>
            <a:off x="593611" y="7244711"/>
            <a:ext cx="5670777" cy="2368790"/>
          </a:xfrm>
          <a:prstGeom prst="rect">
            <a:avLst/>
          </a:prstGeom>
          <a:noFill/>
          <a:ln w="57150">
            <a:solidFill>
              <a:srgbClr val="00B050"/>
            </a:solidFill>
          </a:ln>
        </p:spPr>
        <p:txBody>
          <a:bodyPr wrap="square" rtlCol="0">
            <a:spAutoFit/>
          </a:bodyPr>
          <a:lstStyle/>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p:txBody>
      </p:sp>
      <p:pic>
        <p:nvPicPr>
          <p:cNvPr id="12" name="Picture 11"/>
          <p:cNvPicPr>
            <a:picLocks noChangeAspect="1"/>
          </p:cNvPicPr>
          <p:nvPr/>
        </p:nvPicPr>
        <p:blipFill>
          <a:blip r:embed="rId5"/>
          <a:stretch>
            <a:fillRect/>
          </a:stretch>
        </p:blipFill>
        <p:spPr>
          <a:xfrm>
            <a:off x="1007419" y="7772747"/>
            <a:ext cx="2128242" cy="1416248"/>
          </a:xfrm>
          <a:prstGeom prst="rect">
            <a:avLst/>
          </a:prstGeom>
        </p:spPr>
      </p:pic>
      <p:sp>
        <p:nvSpPr>
          <p:cNvPr id="15" name="TextBox 14"/>
          <p:cNvSpPr txBox="1"/>
          <p:nvPr/>
        </p:nvSpPr>
        <p:spPr>
          <a:xfrm>
            <a:off x="3536206" y="7674842"/>
            <a:ext cx="2625941" cy="1318118"/>
          </a:xfrm>
          <a:prstGeom prst="rect">
            <a:avLst/>
          </a:prstGeom>
          <a:noFill/>
        </p:spPr>
        <p:txBody>
          <a:bodyPr wrap="square" rtlCol="0">
            <a:spAutoFit/>
          </a:bodyPr>
          <a:lstStyle/>
          <a:p>
            <a:pPr algn="ctr"/>
            <a:endParaRPr lang="en-GB" sz="1138" dirty="0">
              <a:latin typeface="Comic Sans MS" panose="030F0702030302020204" pitchFamily="66" charset="0"/>
            </a:endParaRPr>
          </a:p>
          <a:p>
            <a:pPr algn="ctr"/>
            <a:r>
              <a:rPr lang="en-GB" sz="1138" dirty="0">
                <a:latin typeface="Comic Sans MS" panose="030F0702030302020204" pitchFamily="66" charset="0"/>
              </a:rPr>
              <a:t>Wishing a very </a:t>
            </a:r>
            <a:r>
              <a:rPr lang="en-GB" sz="1138" b="1" dirty="0">
                <a:latin typeface="Comic Sans MS" panose="030F0702030302020204" pitchFamily="66" charset="0"/>
              </a:rPr>
              <a:t>Happy Birthday </a:t>
            </a:r>
            <a:r>
              <a:rPr lang="en-GB" sz="1138" dirty="0">
                <a:latin typeface="Comic Sans MS" panose="030F0702030302020204" pitchFamily="66" charset="0"/>
              </a:rPr>
              <a:t>to </a:t>
            </a:r>
            <a:r>
              <a:rPr lang="en-GB" sz="1138" dirty="0" smtClean="0">
                <a:latin typeface="Comic Sans MS" panose="030F0702030302020204" pitchFamily="66" charset="0"/>
              </a:rPr>
              <a:t>those who </a:t>
            </a:r>
            <a:r>
              <a:rPr lang="en-GB" sz="1138" dirty="0">
                <a:latin typeface="Comic Sans MS" panose="030F0702030302020204" pitchFamily="66" charset="0"/>
              </a:rPr>
              <a:t>have celebrated their birthdays between: </a:t>
            </a:r>
          </a:p>
          <a:p>
            <a:pPr algn="ctr"/>
            <a:r>
              <a:rPr lang="en-GB" sz="1138" b="1" dirty="0">
                <a:latin typeface="Comic Sans MS" panose="030F0702030302020204" pitchFamily="66" charset="0"/>
              </a:rPr>
              <a:t>February </a:t>
            </a:r>
            <a:r>
              <a:rPr lang="en-GB" sz="1138" b="1" dirty="0" smtClean="0">
                <a:latin typeface="Comic Sans MS" panose="030F0702030302020204" pitchFamily="66" charset="0"/>
              </a:rPr>
              <a:t>22nd</a:t>
            </a:r>
            <a:r>
              <a:rPr lang="en-GB" sz="1138" b="1" dirty="0" smtClean="0">
                <a:latin typeface="Comic Sans MS" panose="030F0702030302020204" pitchFamily="66" charset="0"/>
              </a:rPr>
              <a:t> </a:t>
            </a:r>
            <a:r>
              <a:rPr lang="en-GB" sz="1138" b="1" dirty="0">
                <a:latin typeface="Comic Sans MS" panose="030F0702030302020204" pitchFamily="66" charset="0"/>
              </a:rPr>
              <a:t>and February </a:t>
            </a:r>
            <a:r>
              <a:rPr lang="en-GB" sz="1138" b="1" dirty="0" smtClean="0">
                <a:latin typeface="Comic Sans MS" panose="030F0702030302020204" pitchFamily="66" charset="0"/>
              </a:rPr>
              <a:t>28th</a:t>
            </a:r>
            <a:endParaRPr lang="en-GB" sz="1138" b="1" dirty="0">
              <a:latin typeface="Comic Sans MS" panose="030F0702030302020204" pitchFamily="66" charset="0"/>
            </a:endParaRPr>
          </a:p>
          <a:p>
            <a:pPr algn="ctr"/>
            <a:endParaRPr lang="en-GB" sz="1138" dirty="0">
              <a:solidFill>
                <a:srgbClr val="FF0000"/>
              </a:solidFill>
              <a:latin typeface="Comic Sans MS" panose="030F0702030302020204" pitchFamily="66" charset="0"/>
            </a:endParaRPr>
          </a:p>
          <a:p>
            <a:pPr algn="ctr"/>
            <a:r>
              <a:rPr lang="en-GB" sz="1138" b="1" dirty="0" smtClean="0">
                <a:solidFill>
                  <a:srgbClr val="FF0000"/>
                </a:solidFill>
                <a:latin typeface="Comic Sans MS" panose="030F0702030302020204" pitchFamily="66" charset="0"/>
              </a:rPr>
              <a:t>Harry S, </a:t>
            </a:r>
            <a:r>
              <a:rPr lang="en-GB" sz="1138" b="1" dirty="0" smtClean="0">
                <a:solidFill>
                  <a:schemeClr val="accent1">
                    <a:lumMod val="75000"/>
                  </a:schemeClr>
                </a:solidFill>
                <a:latin typeface="Comic Sans MS" panose="030F0702030302020204" pitchFamily="66" charset="0"/>
              </a:rPr>
              <a:t>Mrs Spilling</a:t>
            </a:r>
            <a:endParaRPr lang="en-GB" sz="1138" b="1" dirty="0">
              <a:solidFill>
                <a:srgbClr val="7030A0"/>
              </a:solidFill>
              <a:latin typeface="Comic Sans MS" panose="030F0702030302020204" pitchFamily="66" charset="0"/>
            </a:endParaRPr>
          </a:p>
        </p:txBody>
      </p:sp>
      <p:sp>
        <p:nvSpPr>
          <p:cNvPr id="9" name="TextBox 8">
            <a:extLst>
              <a:ext uri="{FF2B5EF4-FFF2-40B4-BE49-F238E27FC236}">
                <a16:creationId xmlns="" xmlns:a16="http://schemas.microsoft.com/office/drawing/2014/main" id="{F8D7DAAC-C92B-5448-8FFC-C6112AB8F12D}"/>
              </a:ext>
            </a:extLst>
          </p:cNvPr>
          <p:cNvSpPr txBox="1"/>
          <p:nvPr/>
        </p:nvSpPr>
        <p:spPr>
          <a:xfrm>
            <a:off x="2345961" y="6033541"/>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850870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9400" y="241301"/>
            <a:ext cx="6286500" cy="4175258"/>
          </a:xfrm>
          <a:prstGeom prst="rect">
            <a:avLst/>
          </a:prstGeom>
          <a:solidFill>
            <a:schemeClr val="bg1"/>
          </a:solidFill>
          <a:ln w="762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79400" y="4555245"/>
            <a:ext cx="6286500" cy="5122155"/>
          </a:xfrm>
          <a:prstGeom prst="rect">
            <a:avLst/>
          </a:prstGeom>
          <a:solidFill>
            <a:schemeClr val="bg1"/>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461962" y="4555245"/>
            <a:ext cx="5921375" cy="5047536"/>
          </a:xfrm>
          <a:prstGeom prst="rect">
            <a:avLst/>
          </a:prstGeom>
          <a:noFill/>
        </p:spPr>
        <p:txBody>
          <a:bodyPr wrap="square" rtlCol="0">
            <a:spAutoFit/>
          </a:bodyPr>
          <a:lstStyle/>
          <a:p>
            <a:pPr algn="ctr"/>
            <a:r>
              <a:rPr lang="en-GB" sz="1400" b="1" dirty="0" smtClean="0">
                <a:latin typeface="Comic Sans MS" panose="030F0702030302020204" pitchFamily="66" charset="0"/>
              </a:rPr>
              <a:t>Parent’s Consultations</a:t>
            </a:r>
          </a:p>
          <a:p>
            <a:pPr algn="ctr"/>
            <a:endParaRPr lang="en-GB" sz="1400" b="1" dirty="0" smtClean="0">
              <a:latin typeface="Comic Sans MS" panose="030F0702030302020204" pitchFamily="66" charset="0"/>
            </a:endParaRPr>
          </a:p>
          <a:p>
            <a:pPr algn="ctr"/>
            <a:r>
              <a:rPr lang="en-GB" sz="1100" dirty="0" smtClean="0">
                <a:latin typeface="Comic Sans MS" panose="030F0702030302020204" pitchFamily="66" charset="0"/>
              </a:rPr>
              <a:t>On </a:t>
            </a:r>
            <a:r>
              <a:rPr lang="en-GB" sz="1100" dirty="0">
                <a:latin typeface="Comic Sans MS" panose="030F0702030302020204" pitchFamily="66" charset="0"/>
              </a:rPr>
              <a:t>Tuesday 2nd March and Thursday 4th March we will be holding consultation appointments</a:t>
            </a:r>
            <a:r>
              <a:rPr lang="en-GB" sz="1100" dirty="0" smtClean="0">
                <a:latin typeface="Comic Sans MS" panose="030F0702030302020204" pitchFamily="66" charset="0"/>
              </a:rPr>
              <a:t>.</a:t>
            </a:r>
            <a:endParaRPr lang="en-GB" sz="1100" dirty="0">
              <a:latin typeface="Comic Sans MS" panose="030F0702030302020204" pitchFamily="66" charset="0"/>
            </a:endParaRPr>
          </a:p>
          <a:p>
            <a:pPr algn="ctr"/>
            <a:r>
              <a:rPr lang="en-GB" sz="1100" dirty="0">
                <a:latin typeface="Comic Sans MS" panose="030F0702030302020204" pitchFamily="66" charset="0"/>
              </a:rPr>
              <a:t>The appointments will take place using Google Meet, through your child’s Google Classroom. The meet link will be available at the top of your child’s base page (not year group), please click the link when your appointment is due to start, and click ‘Ask to join’. You will be admitted by the class teacher</a:t>
            </a:r>
            <a:r>
              <a:rPr lang="en-GB" sz="1100" dirty="0" smtClean="0">
                <a:latin typeface="Comic Sans MS" panose="030F0702030302020204" pitchFamily="66" charset="0"/>
              </a:rPr>
              <a:t>.</a:t>
            </a:r>
          </a:p>
          <a:p>
            <a:r>
              <a:rPr lang="en-GB" sz="1200" u="sng" dirty="0" smtClean="0">
                <a:latin typeface="Comic Sans MS" panose="030F0702030302020204" pitchFamily="66" charset="0"/>
              </a:rPr>
              <a:t>The </a:t>
            </a:r>
            <a:r>
              <a:rPr lang="en-GB" sz="1200" u="sng" dirty="0">
                <a:latin typeface="Comic Sans MS" panose="030F0702030302020204" pitchFamily="66" charset="0"/>
              </a:rPr>
              <a:t>links to book your appointments are now live;</a:t>
            </a:r>
          </a:p>
          <a:p>
            <a:pPr algn="ctr"/>
            <a:endParaRPr lang="en-GB" sz="1200" dirty="0">
              <a:latin typeface="Comic Sans MS" panose="030F0702030302020204" pitchFamily="66" charset="0"/>
            </a:endParaRPr>
          </a:p>
          <a:p>
            <a:r>
              <a:rPr lang="en-GB" sz="1200" dirty="0">
                <a:latin typeface="Comic Sans MS" panose="030F0702030302020204" pitchFamily="66" charset="0"/>
              </a:rPr>
              <a:t>Apple Base; </a:t>
            </a:r>
            <a:r>
              <a:rPr lang="en-GB" sz="1200" dirty="0">
                <a:latin typeface="Comic Sans MS" panose="030F0702030302020204" pitchFamily="66" charset="0"/>
                <a:hlinkClick r:id="rId2"/>
              </a:rPr>
              <a:t>https://</a:t>
            </a:r>
            <a:r>
              <a:rPr lang="en-GB" sz="1200" dirty="0" smtClean="0">
                <a:latin typeface="Comic Sans MS" panose="030F0702030302020204" pitchFamily="66" charset="0"/>
                <a:hlinkClick r:id="rId2"/>
              </a:rPr>
              <a:t>forms.gle/JJJ5LdLLTZB44GWn7</a:t>
            </a:r>
            <a:endParaRPr lang="en-GB" sz="1200" dirty="0" smtClean="0">
              <a:latin typeface="Comic Sans MS" panose="030F0702030302020204" pitchFamily="66" charset="0"/>
            </a:endParaRPr>
          </a:p>
          <a:p>
            <a:endParaRPr lang="en-GB" sz="1200" dirty="0">
              <a:latin typeface="Comic Sans MS" panose="030F0702030302020204" pitchFamily="66" charset="0"/>
            </a:endParaRPr>
          </a:p>
          <a:p>
            <a:r>
              <a:rPr lang="en-GB" sz="1200" dirty="0" smtClean="0">
                <a:latin typeface="Comic Sans MS" panose="030F0702030302020204" pitchFamily="66" charset="0"/>
              </a:rPr>
              <a:t>Birch </a:t>
            </a:r>
            <a:r>
              <a:rPr lang="en-GB" sz="1200" dirty="0">
                <a:latin typeface="Comic Sans MS" panose="030F0702030302020204" pitchFamily="66" charset="0"/>
              </a:rPr>
              <a:t>Base; </a:t>
            </a:r>
            <a:r>
              <a:rPr lang="en-GB" sz="1200" dirty="0">
                <a:latin typeface="Comic Sans MS" panose="030F0702030302020204" pitchFamily="66" charset="0"/>
                <a:hlinkClick r:id="rId3"/>
              </a:rPr>
              <a:t>https://</a:t>
            </a:r>
            <a:r>
              <a:rPr lang="en-GB" sz="1200" dirty="0" smtClean="0">
                <a:latin typeface="Comic Sans MS" panose="030F0702030302020204" pitchFamily="66" charset="0"/>
                <a:hlinkClick r:id="rId3"/>
              </a:rPr>
              <a:t>forms.gle/Vf2uftobxBHkd5Ht8</a:t>
            </a:r>
            <a:endParaRPr lang="en-GB" sz="1200" dirty="0" smtClean="0">
              <a:latin typeface="Comic Sans MS" panose="030F0702030302020204" pitchFamily="66" charset="0"/>
            </a:endParaRPr>
          </a:p>
          <a:p>
            <a:endParaRPr lang="en-GB" sz="1200" dirty="0" smtClean="0">
              <a:latin typeface="Comic Sans MS" panose="030F0702030302020204" pitchFamily="66" charset="0"/>
            </a:endParaRPr>
          </a:p>
          <a:p>
            <a:r>
              <a:rPr lang="en-GB" sz="1200" dirty="0" smtClean="0">
                <a:latin typeface="Comic Sans MS" panose="030F0702030302020204" pitchFamily="66" charset="0"/>
              </a:rPr>
              <a:t>Cherry </a:t>
            </a:r>
            <a:r>
              <a:rPr lang="en-GB" sz="1200" dirty="0">
                <a:latin typeface="Comic Sans MS" panose="030F0702030302020204" pitchFamily="66" charset="0"/>
              </a:rPr>
              <a:t>Base; </a:t>
            </a:r>
            <a:r>
              <a:rPr lang="en-GB" sz="1200" dirty="0">
                <a:latin typeface="Comic Sans MS" panose="030F0702030302020204" pitchFamily="66" charset="0"/>
                <a:hlinkClick r:id="rId4"/>
              </a:rPr>
              <a:t>https://</a:t>
            </a:r>
            <a:r>
              <a:rPr lang="en-GB" sz="1200" dirty="0" smtClean="0">
                <a:latin typeface="Comic Sans MS" panose="030F0702030302020204" pitchFamily="66" charset="0"/>
                <a:hlinkClick r:id="rId4"/>
              </a:rPr>
              <a:t>forms.gle/Jh6q2LxUWoyx4JLi6</a:t>
            </a:r>
            <a:endParaRPr lang="en-GB" sz="1200" dirty="0" smtClean="0">
              <a:latin typeface="Comic Sans MS" panose="030F0702030302020204" pitchFamily="66" charset="0"/>
            </a:endParaRPr>
          </a:p>
          <a:p>
            <a:endParaRPr lang="en-GB" sz="1200" dirty="0" smtClean="0">
              <a:latin typeface="Comic Sans MS" panose="030F0702030302020204" pitchFamily="66" charset="0"/>
            </a:endParaRPr>
          </a:p>
          <a:p>
            <a:r>
              <a:rPr lang="en-GB" sz="1200" dirty="0" smtClean="0">
                <a:latin typeface="Comic Sans MS" panose="030F0702030302020204" pitchFamily="66" charset="0"/>
              </a:rPr>
              <a:t>Fir </a:t>
            </a:r>
            <a:r>
              <a:rPr lang="en-GB" sz="1200" dirty="0">
                <a:latin typeface="Comic Sans MS" panose="030F0702030302020204" pitchFamily="66" charset="0"/>
              </a:rPr>
              <a:t>Base; </a:t>
            </a:r>
            <a:r>
              <a:rPr lang="en-GB" sz="1200" dirty="0">
                <a:latin typeface="Comic Sans MS" panose="030F0702030302020204" pitchFamily="66" charset="0"/>
                <a:hlinkClick r:id="rId5"/>
              </a:rPr>
              <a:t>https://</a:t>
            </a:r>
            <a:r>
              <a:rPr lang="en-GB" sz="1200" dirty="0" smtClean="0">
                <a:latin typeface="Comic Sans MS" panose="030F0702030302020204" pitchFamily="66" charset="0"/>
                <a:hlinkClick r:id="rId5"/>
              </a:rPr>
              <a:t>forms.gle/3KRNGEjWRJeMydmU8</a:t>
            </a:r>
            <a:endParaRPr lang="en-GB" sz="1200" dirty="0" smtClean="0">
              <a:latin typeface="Comic Sans MS" panose="030F0702030302020204" pitchFamily="66" charset="0"/>
            </a:endParaRPr>
          </a:p>
          <a:p>
            <a:endParaRPr lang="en-GB" sz="1200" dirty="0" smtClean="0">
              <a:latin typeface="Comic Sans MS" panose="030F0702030302020204" pitchFamily="66" charset="0"/>
            </a:endParaRPr>
          </a:p>
          <a:p>
            <a:r>
              <a:rPr lang="en-GB" sz="1200" dirty="0" smtClean="0">
                <a:latin typeface="Comic Sans MS" panose="030F0702030302020204" pitchFamily="66" charset="0"/>
              </a:rPr>
              <a:t>Maple </a:t>
            </a:r>
            <a:r>
              <a:rPr lang="en-GB" sz="1200" dirty="0">
                <a:latin typeface="Comic Sans MS" panose="030F0702030302020204" pitchFamily="66" charset="0"/>
              </a:rPr>
              <a:t>Base; </a:t>
            </a:r>
            <a:r>
              <a:rPr lang="en-GB" sz="1200" dirty="0">
                <a:latin typeface="Comic Sans MS" panose="030F0702030302020204" pitchFamily="66" charset="0"/>
                <a:hlinkClick r:id="rId6"/>
              </a:rPr>
              <a:t>https://</a:t>
            </a:r>
            <a:r>
              <a:rPr lang="en-GB" sz="1200" dirty="0" smtClean="0">
                <a:latin typeface="Comic Sans MS" panose="030F0702030302020204" pitchFamily="66" charset="0"/>
                <a:hlinkClick r:id="rId6"/>
              </a:rPr>
              <a:t>forms.gle/f8HvK1xibC4G9os87</a:t>
            </a:r>
            <a:endParaRPr lang="en-GB" sz="1200" dirty="0" smtClean="0">
              <a:latin typeface="Comic Sans MS" panose="030F0702030302020204" pitchFamily="66" charset="0"/>
            </a:endParaRPr>
          </a:p>
          <a:p>
            <a:endParaRPr lang="en-GB" sz="1200" dirty="0" smtClean="0">
              <a:latin typeface="Comic Sans MS" panose="030F0702030302020204" pitchFamily="66" charset="0"/>
            </a:endParaRPr>
          </a:p>
          <a:p>
            <a:r>
              <a:rPr lang="en-GB" sz="1200" dirty="0" smtClean="0">
                <a:latin typeface="Comic Sans MS" panose="030F0702030302020204" pitchFamily="66" charset="0"/>
              </a:rPr>
              <a:t>Oak </a:t>
            </a:r>
            <a:r>
              <a:rPr lang="en-GB" sz="1200" dirty="0">
                <a:latin typeface="Comic Sans MS" panose="030F0702030302020204" pitchFamily="66" charset="0"/>
              </a:rPr>
              <a:t>Base; </a:t>
            </a:r>
            <a:r>
              <a:rPr lang="en-GB" sz="1200" dirty="0">
                <a:latin typeface="Comic Sans MS" panose="030F0702030302020204" pitchFamily="66" charset="0"/>
                <a:hlinkClick r:id="rId7"/>
              </a:rPr>
              <a:t>https://</a:t>
            </a:r>
            <a:r>
              <a:rPr lang="en-GB" sz="1200" dirty="0" smtClean="0">
                <a:latin typeface="Comic Sans MS" panose="030F0702030302020204" pitchFamily="66" charset="0"/>
                <a:hlinkClick r:id="rId7"/>
              </a:rPr>
              <a:t>forms.gle/KeveRUpqDqhd9CD58</a:t>
            </a:r>
            <a:endParaRPr lang="en-GB" sz="1200" dirty="0" smtClean="0">
              <a:latin typeface="Comic Sans MS" panose="030F0702030302020204" pitchFamily="66" charset="0"/>
            </a:endParaRPr>
          </a:p>
          <a:p>
            <a:endParaRPr lang="en-GB" sz="1200" dirty="0" smtClean="0">
              <a:latin typeface="Comic Sans MS" panose="030F0702030302020204" pitchFamily="66" charset="0"/>
            </a:endParaRPr>
          </a:p>
          <a:p>
            <a:r>
              <a:rPr lang="en-GB" sz="1200" dirty="0" smtClean="0">
                <a:latin typeface="Comic Sans MS" panose="030F0702030302020204" pitchFamily="66" charset="0"/>
              </a:rPr>
              <a:t>Rowan </a:t>
            </a:r>
            <a:r>
              <a:rPr lang="en-GB" sz="1200" dirty="0">
                <a:latin typeface="Comic Sans MS" panose="030F0702030302020204" pitchFamily="66" charset="0"/>
              </a:rPr>
              <a:t>Base; </a:t>
            </a:r>
            <a:r>
              <a:rPr lang="en-GB" sz="1200" dirty="0">
                <a:latin typeface="Comic Sans MS" panose="030F0702030302020204" pitchFamily="66" charset="0"/>
                <a:hlinkClick r:id="rId8"/>
              </a:rPr>
              <a:t>https://</a:t>
            </a:r>
            <a:r>
              <a:rPr lang="en-GB" sz="1200" dirty="0" smtClean="0">
                <a:latin typeface="Comic Sans MS" panose="030F0702030302020204" pitchFamily="66" charset="0"/>
                <a:hlinkClick r:id="rId8"/>
              </a:rPr>
              <a:t>forms.gle/cYjUcwzWZQTvVXiCA</a:t>
            </a:r>
            <a:endParaRPr lang="en-GB" sz="1200" dirty="0" smtClean="0">
              <a:latin typeface="Comic Sans MS" panose="030F0702030302020204" pitchFamily="66" charset="0"/>
            </a:endParaRPr>
          </a:p>
          <a:p>
            <a:endParaRPr lang="en-GB" sz="1200" dirty="0" smtClean="0">
              <a:latin typeface="Comic Sans MS" panose="030F0702030302020204" pitchFamily="66" charset="0"/>
            </a:endParaRPr>
          </a:p>
          <a:p>
            <a:r>
              <a:rPr lang="en-GB" sz="1200" dirty="0" smtClean="0">
                <a:latin typeface="Comic Sans MS" panose="030F0702030302020204" pitchFamily="66" charset="0"/>
              </a:rPr>
              <a:t>Sycamore </a:t>
            </a:r>
            <a:r>
              <a:rPr lang="en-GB" sz="1200" dirty="0">
                <a:latin typeface="Comic Sans MS" panose="030F0702030302020204" pitchFamily="66" charset="0"/>
              </a:rPr>
              <a:t>Base; </a:t>
            </a:r>
            <a:r>
              <a:rPr lang="en-GB" sz="1200" dirty="0">
                <a:latin typeface="Comic Sans MS" panose="030F0702030302020204" pitchFamily="66" charset="0"/>
                <a:hlinkClick r:id="rId9"/>
              </a:rPr>
              <a:t>https://</a:t>
            </a:r>
            <a:r>
              <a:rPr lang="en-GB" sz="1200" dirty="0" smtClean="0">
                <a:latin typeface="Comic Sans MS" panose="030F0702030302020204" pitchFamily="66" charset="0"/>
                <a:hlinkClick r:id="rId9"/>
              </a:rPr>
              <a:t>forms.gle/LSap4aHrTLGhxBEa8</a:t>
            </a:r>
            <a:endParaRPr lang="en-GB" sz="1200" dirty="0" smtClean="0">
              <a:latin typeface="Comic Sans MS" panose="030F0702030302020204" pitchFamily="66" charset="0"/>
            </a:endParaRPr>
          </a:p>
          <a:p>
            <a:endParaRPr lang="en-GB" sz="1200" dirty="0" smtClean="0">
              <a:latin typeface="Comic Sans MS" panose="030F0702030302020204" pitchFamily="66" charset="0"/>
            </a:endParaRPr>
          </a:p>
          <a:p>
            <a:r>
              <a:rPr lang="en-GB" sz="1200" dirty="0" smtClean="0">
                <a:latin typeface="Comic Sans MS" panose="030F0702030302020204" pitchFamily="66" charset="0"/>
              </a:rPr>
              <a:t>One </a:t>
            </a:r>
            <a:r>
              <a:rPr lang="en-GB" sz="1200" dirty="0">
                <a:latin typeface="Comic Sans MS" panose="030F0702030302020204" pitchFamily="66" charset="0"/>
              </a:rPr>
              <a:t>Plan Reviews with Mrs </a:t>
            </a:r>
            <a:r>
              <a:rPr lang="en-GB" sz="1200" dirty="0" err="1">
                <a:latin typeface="Comic Sans MS" panose="030F0702030302020204" pitchFamily="66" charset="0"/>
              </a:rPr>
              <a:t>Dutaut</a:t>
            </a:r>
            <a:r>
              <a:rPr lang="en-GB" sz="1200" dirty="0">
                <a:latin typeface="Comic Sans MS" panose="030F0702030302020204" pitchFamily="66" charset="0"/>
              </a:rPr>
              <a:t>; </a:t>
            </a:r>
            <a:r>
              <a:rPr lang="en-GB" sz="1200" dirty="0">
                <a:latin typeface="Comic Sans MS" panose="030F0702030302020204" pitchFamily="66" charset="0"/>
                <a:hlinkClick r:id="rId10"/>
              </a:rPr>
              <a:t>https://</a:t>
            </a:r>
            <a:r>
              <a:rPr lang="en-GB" sz="1200" dirty="0" smtClean="0">
                <a:latin typeface="Comic Sans MS" panose="030F0702030302020204" pitchFamily="66" charset="0"/>
                <a:hlinkClick r:id="rId10"/>
              </a:rPr>
              <a:t>forms.gle/7n93hLUi6GdJb7vKA</a:t>
            </a:r>
            <a:endParaRPr lang="en-GB" sz="1200" dirty="0" smtClean="0">
              <a:latin typeface="Comic Sans MS" panose="030F0702030302020204" pitchFamily="66" charset="0"/>
            </a:endParaRPr>
          </a:p>
        </p:txBody>
      </p:sp>
      <p:sp>
        <p:nvSpPr>
          <p:cNvPr id="13" name="TextBox 12"/>
          <p:cNvSpPr txBox="1"/>
          <p:nvPr/>
        </p:nvSpPr>
        <p:spPr>
          <a:xfrm>
            <a:off x="279400" y="1436471"/>
            <a:ext cx="6286500" cy="1923604"/>
          </a:xfrm>
          <a:prstGeom prst="rect">
            <a:avLst/>
          </a:prstGeom>
          <a:noFill/>
        </p:spPr>
        <p:txBody>
          <a:bodyPr wrap="square" rtlCol="0">
            <a:spAutoFit/>
          </a:bodyPr>
          <a:lstStyle/>
          <a:p>
            <a:pPr algn="ctr"/>
            <a:endParaRPr lang="en-GB" sz="1400" b="1" dirty="0">
              <a:latin typeface="Comic Sans MS" panose="030F0702030302020204" pitchFamily="66" charset="0"/>
            </a:endParaRPr>
          </a:p>
          <a:p>
            <a:pPr algn="ctr"/>
            <a:r>
              <a:rPr lang="en-GB" sz="1100" dirty="0" smtClean="0">
                <a:latin typeface="Comic Sans MS" panose="030F0702030302020204" pitchFamily="66" charset="0"/>
              </a:rPr>
              <a:t>What did you do over the half term holiday to shine in your own way?</a:t>
            </a:r>
          </a:p>
          <a:p>
            <a:pPr algn="ctr"/>
            <a:r>
              <a:rPr lang="en-GB" sz="1100" dirty="0" smtClean="0">
                <a:latin typeface="Comic Sans MS" panose="030F0702030302020204" pitchFamily="66" charset="0"/>
              </a:rPr>
              <a:t>Olivia and Amelia raised money by baking cakes – they look delicious!</a:t>
            </a:r>
          </a:p>
          <a:p>
            <a:pPr algn="ctr"/>
            <a:endParaRPr lang="en-GB" sz="1100" dirty="0">
              <a:latin typeface="Comic Sans MS" panose="030F0702030302020204" pitchFamily="66" charset="0"/>
            </a:endParaRPr>
          </a:p>
          <a:p>
            <a:pPr algn="ctr"/>
            <a:r>
              <a:rPr lang="en-GB" sz="1100" dirty="0" smtClean="0">
                <a:latin typeface="Comic Sans MS" panose="030F0702030302020204" pitchFamily="66" charset="0"/>
              </a:rPr>
              <a:t>If you haven’t had a chance to submit your fundraising money yet, the link is still open;</a:t>
            </a:r>
          </a:p>
          <a:p>
            <a:pPr algn="ctr"/>
            <a:r>
              <a:rPr lang="en-GB" sz="1100" dirty="0" smtClean="0">
                <a:latin typeface="Comic Sans MS" panose="030F0702030302020204" pitchFamily="66" charset="0"/>
                <a:hlinkClick r:id="rId11"/>
              </a:rPr>
              <a:t>https://www.gofundme.com/sponsored-shine</a:t>
            </a:r>
            <a:endParaRPr lang="en-GB" sz="1100" dirty="0" smtClean="0">
              <a:latin typeface="Comic Sans MS" panose="030F0702030302020204" pitchFamily="66" charset="0"/>
            </a:endParaRPr>
          </a:p>
          <a:p>
            <a:pPr algn="ctr"/>
            <a:endParaRPr lang="en-GB" sz="1100" dirty="0">
              <a:latin typeface="Comic Sans MS" panose="030F0702030302020204" pitchFamily="66" charset="0"/>
            </a:endParaRPr>
          </a:p>
          <a:p>
            <a:pPr algn="ctr"/>
            <a:r>
              <a:rPr lang="en-GB" sz="1100" dirty="0" smtClean="0">
                <a:latin typeface="Comic Sans MS" panose="030F0702030302020204" pitchFamily="66" charset="0"/>
              </a:rPr>
              <a:t>We would also love to see photos of your efforts!  </a:t>
            </a: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p:txBody>
      </p:sp>
      <p:pic>
        <p:nvPicPr>
          <p:cNvPr id="14" name="Picture 13"/>
          <p:cNvPicPr>
            <a:picLocks noChangeAspect="1"/>
          </p:cNvPicPr>
          <p:nvPr/>
        </p:nvPicPr>
        <p:blipFill>
          <a:blip r:embed="rId12"/>
          <a:stretch>
            <a:fillRect/>
          </a:stretch>
        </p:blipFill>
        <p:spPr>
          <a:xfrm>
            <a:off x="461962" y="2805040"/>
            <a:ext cx="1098202" cy="1442577"/>
          </a:xfrm>
          <a:prstGeom prst="rect">
            <a:avLst/>
          </a:prstGeom>
        </p:spPr>
      </p:pic>
      <p:pic>
        <p:nvPicPr>
          <p:cNvPr id="15" name="Picture 14"/>
          <p:cNvPicPr>
            <a:picLocks noChangeAspect="1"/>
          </p:cNvPicPr>
          <p:nvPr/>
        </p:nvPicPr>
        <p:blipFill>
          <a:blip r:embed="rId13"/>
          <a:stretch>
            <a:fillRect/>
          </a:stretch>
        </p:blipFill>
        <p:spPr>
          <a:xfrm>
            <a:off x="5298230" y="2800808"/>
            <a:ext cx="1085107" cy="1446809"/>
          </a:xfrm>
          <a:prstGeom prst="rect">
            <a:avLst/>
          </a:prstGeom>
        </p:spPr>
      </p:pic>
      <p:pic>
        <p:nvPicPr>
          <p:cNvPr id="16" name="Picture 15"/>
          <p:cNvPicPr>
            <a:picLocks noChangeAspect="1"/>
          </p:cNvPicPr>
          <p:nvPr/>
        </p:nvPicPr>
        <p:blipFill>
          <a:blip r:embed="rId14"/>
          <a:stretch>
            <a:fillRect/>
          </a:stretch>
        </p:blipFill>
        <p:spPr>
          <a:xfrm>
            <a:off x="1889915" y="306096"/>
            <a:ext cx="3049592" cy="1310911"/>
          </a:xfrm>
          <a:prstGeom prst="rect">
            <a:avLst/>
          </a:prstGeom>
        </p:spPr>
      </p:pic>
      <p:pic>
        <p:nvPicPr>
          <p:cNvPr id="17" name="Picture 16"/>
          <p:cNvPicPr>
            <a:picLocks noChangeAspect="1"/>
          </p:cNvPicPr>
          <p:nvPr/>
        </p:nvPicPr>
        <p:blipFill>
          <a:blip r:embed="rId15"/>
          <a:stretch>
            <a:fillRect/>
          </a:stretch>
        </p:blipFill>
        <p:spPr>
          <a:xfrm>
            <a:off x="2462206" y="2916976"/>
            <a:ext cx="1905010" cy="1237019"/>
          </a:xfrm>
          <a:prstGeom prst="rect">
            <a:avLst/>
          </a:prstGeom>
        </p:spPr>
      </p:pic>
    </p:spTree>
    <p:extLst>
      <p:ext uri="{BB962C8B-B14F-4D97-AF65-F5344CB8AC3E}">
        <p14:creationId xmlns:p14="http://schemas.microsoft.com/office/powerpoint/2010/main" val="2173917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11681" y="5304649"/>
            <a:ext cx="1503408" cy="1386168"/>
          </a:xfrm>
          <a:prstGeom prst="rect">
            <a:avLst/>
          </a:prstGeom>
          <a:noFill/>
          <a:ln>
            <a:noFill/>
          </a:ln>
        </p:spPr>
      </p:pic>
      <p:sp>
        <p:nvSpPr>
          <p:cNvPr id="2" name="Rectangle 1"/>
          <p:cNvSpPr/>
          <p:nvPr/>
        </p:nvSpPr>
        <p:spPr>
          <a:xfrm>
            <a:off x="158653" y="1129736"/>
            <a:ext cx="6360331" cy="7602722"/>
          </a:xfrm>
          <a:prstGeom prst="rect">
            <a:avLst/>
          </a:prstGeom>
          <a:ln>
            <a:noFill/>
          </a:ln>
        </p:spPr>
        <p:txBody>
          <a:bodyPr wrap="square">
            <a:spAutoFit/>
          </a:bodyPr>
          <a:lstStyle/>
          <a:p>
            <a:r>
              <a:rPr lang="en-US" sz="1814" dirty="0"/>
              <a:t>Are you concerned about child's safety on the internet and would like advice and support on how to keep them </a:t>
            </a:r>
            <a:r>
              <a:rPr lang="en-US" sz="1814" dirty="0"/>
              <a:t>safe? </a:t>
            </a:r>
          </a:p>
          <a:p>
            <a:endParaRPr lang="en-US" sz="1814" b="1" dirty="0">
              <a:solidFill>
                <a:srgbClr val="FF0000"/>
              </a:solidFill>
            </a:endParaRPr>
          </a:p>
          <a:p>
            <a:r>
              <a:rPr lang="en-GB" sz="1814" b="1" dirty="0">
                <a:solidFill>
                  <a:srgbClr val="FF0000"/>
                </a:solidFill>
              </a:rPr>
              <a:t>The Essex Child and Family Wellbeing Service presents </a:t>
            </a:r>
          </a:p>
          <a:p>
            <a:pPr algn="ctr"/>
            <a:r>
              <a:rPr lang="en-US" sz="1814" b="1" dirty="0">
                <a:solidFill>
                  <a:srgbClr val="ED1A37"/>
                </a:solidFill>
              </a:rPr>
              <a:t>Virtual </a:t>
            </a:r>
            <a:r>
              <a:rPr lang="en-US" sz="1814" b="1" dirty="0"/>
              <a:t>eSafety</a:t>
            </a:r>
            <a:r>
              <a:rPr lang="en-US" sz="1814" b="1" dirty="0">
                <a:solidFill>
                  <a:srgbClr val="ED1A37"/>
                </a:solidFill>
              </a:rPr>
              <a:t> </a:t>
            </a:r>
            <a:r>
              <a:rPr lang="en-US" sz="1814" b="1" dirty="0"/>
              <a:t>Parent Workshops with </a:t>
            </a:r>
          </a:p>
          <a:p>
            <a:pPr algn="ctr"/>
            <a:endParaRPr lang="en-US" sz="1814" b="1" dirty="0"/>
          </a:p>
          <a:p>
            <a:pPr algn="ctr"/>
            <a:endParaRPr lang="en-US" sz="1814" b="1" dirty="0"/>
          </a:p>
          <a:p>
            <a:pPr algn="ctr"/>
            <a:endParaRPr lang="en-US" sz="1814" b="1" dirty="0"/>
          </a:p>
          <a:p>
            <a:pPr algn="ctr"/>
            <a:endParaRPr lang="en-US" sz="1814" b="1" dirty="0"/>
          </a:p>
          <a:p>
            <a:pPr algn="ctr"/>
            <a:endParaRPr lang="en-US" sz="1814" dirty="0">
              <a:solidFill>
                <a:schemeClr val="tx1">
                  <a:lumMod val="75000"/>
                  <a:lumOff val="25000"/>
                </a:schemeClr>
              </a:solidFill>
            </a:endParaRPr>
          </a:p>
          <a:p>
            <a:pPr algn="ctr"/>
            <a:r>
              <a:rPr lang="en-GB" sz="1633" b="1" dirty="0">
                <a:solidFill>
                  <a:srgbClr val="FF0000"/>
                </a:solidFill>
              </a:rPr>
              <a:t>Wednesday 17</a:t>
            </a:r>
            <a:r>
              <a:rPr lang="en-GB" sz="1633" b="1" baseline="30000" dirty="0">
                <a:solidFill>
                  <a:srgbClr val="FF0000"/>
                </a:solidFill>
              </a:rPr>
              <a:t>th</a:t>
            </a:r>
            <a:r>
              <a:rPr lang="en-GB" sz="1633" b="1" dirty="0">
                <a:solidFill>
                  <a:srgbClr val="FF0000"/>
                </a:solidFill>
              </a:rPr>
              <a:t> March 2021</a:t>
            </a:r>
          </a:p>
          <a:p>
            <a:pPr algn="ctr"/>
            <a:r>
              <a:rPr lang="en-GB" sz="1633" b="1" dirty="0">
                <a:solidFill>
                  <a:srgbClr val="FF0000"/>
                </a:solidFill>
              </a:rPr>
              <a:t>8.00pm – 9.30pm	</a:t>
            </a:r>
          </a:p>
          <a:p>
            <a:endParaRPr lang="en-GB" sz="1633" i="1" dirty="0"/>
          </a:p>
          <a:p>
            <a:r>
              <a:rPr lang="en-GB" sz="1633" i="1" dirty="0"/>
              <a:t>These free parent’s workshops will look at the online world and how our young people are using it. How they are navigating around restrictions and using the internet without the parent’s knowledge.</a:t>
            </a:r>
          </a:p>
          <a:p>
            <a:endParaRPr lang="en-GB" sz="1633" dirty="0">
              <a:solidFill>
                <a:srgbClr val="95C11F"/>
              </a:solidFill>
            </a:endParaRPr>
          </a:p>
          <a:p>
            <a:r>
              <a:rPr lang="en-GB" sz="1633" dirty="0">
                <a:solidFill>
                  <a:schemeClr val="tx2">
                    <a:lumMod val="75000"/>
                  </a:schemeClr>
                </a:solidFill>
              </a:rPr>
              <a:t>This includes :</a:t>
            </a:r>
          </a:p>
          <a:p>
            <a:pPr marL="259232" indent="-259232">
              <a:buFont typeface="Arial" panose="020B0604020202020204" pitchFamily="34" charset="0"/>
              <a:buChar char="•"/>
            </a:pPr>
            <a:r>
              <a:rPr lang="en-GB" sz="1633" dirty="0">
                <a:solidFill>
                  <a:schemeClr val="tx2">
                    <a:lumMod val="75000"/>
                  </a:schemeClr>
                </a:solidFill>
              </a:rPr>
              <a:t>F</a:t>
            </a:r>
            <a:r>
              <a:rPr lang="en-GB" sz="1633" dirty="0">
                <a:solidFill>
                  <a:schemeClr val="tx2">
                    <a:lumMod val="75000"/>
                  </a:schemeClr>
                </a:solidFill>
              </a:rPr>
              <a:t>avourite </a:t>
            </a:r>
            <a:r>
              <a:rPr lang="en-GB" sz="1633" dirty="0">
                <a:solidFill>
                  <a:schemeClr val="tx2">
                    <a:lumMod val="75000"/>
                  </a:schemeClr>
                </a:solidFill>
              </a:rPr>
              <a:t>apps and games. </a:t>
            </a:r>
            <a:endParaRPr lang="en-GB" sz="1633" dirty="0">
              <a:solidFill>
                <a:schemeClr val="tx2">
                  <a:lumMod val="75000"/>
                </a:schemeClr>
              </a:solidFill>
            </a:endParaRPr>
          </a:p>
          <a:p>
            <a:pPr marL="259232" indent="-259232">
              <a:buFont typeface="Arial" panose="020B0604020202020204" pitchFamily="34" charset="0"/>
              <a:buChar char="•"/>
            </a:pPr>
            <a:r>
              <a:rPr lang="en-GB" sz="1633" dirty="0">
                <a:solidFill>
                  <a:schemeClr val="tx2">
                    <a:lumMod val="75000"/>
                  </a:schemeClr>
                </a:solidFill>
              </a:rPr>
              <a:t>D</a:t>
            </a:r>
            <a:r>
              <a:rPr lang="en-GB" sz="1633" dirty="0">
                <a:solidFill>
                  <a:schemeClr val="tx2">
                    <a:lumMod val="75000"/>
                  </a:schemeClr>
                </a:solidFill>
              </a:rPr>
              <a:t>angers </a:t>
            </a:r>
            <a:r>
              <a:rPr lang="en-GB" sz="1633" dirty="0">
                <a:solidFill>
                  <a:schemeClr val="tx2">
                    <a:lumMod val="75000"/>
                  </a:schemeClr>
                </a:solidFill>
              </a:rPr>
              <a:t>they face </a:t>
            </a:r>
            <a:endParaRPr lang="en-GB" sz="1633" dirty="0">
              <a:solidFill>
                <a:schemeClr val="tx2">
                  <a:lumMod val="75000"/>
                </a:schemeClr>
              </a:solidFill>
            </a:endParaRPr>
          </a:p>
          <a:p>
            <a:pPr marL="259232" indent="-259232">
              <a:buFont typeface="Arial" panose="020B0604020202020204" pitchFamily="34" charset="0"/>
              <a:buChar char="•"/>
            </a:pPr>
            <a:r>
              <a:rPr lang="en-GB" sz="1633" dirty="0">
                <a:solidFill>
                  <a:schemeClr val="tx2">
                    <a:lumMod val="75000"/>
                  </a:schemeClr>
                </a:solidFill>
              </a:rPr>
              <a:t>H</a:t>
            </a:r>
            <a:r>
              <a:rPr lang="en-GB" sz="1633" dirty="0">
                <a:solidFill>
                  <a:schemeClr val="tx2">
                    <a:lumMod val="75000"/>
                  </a:schemeClr>
                </a:solidFill>
              </a:rPr>
              <a:t>ow young </a:t>
            </a:r>
            <a:r>
              <a:rPr lang="en-GB" sz="1633" dirty="0">
                <a:solidFill>
                  <a:schemeClr val="tx2">
                    <a:lumMod val="75000"/>
                  </a:schemeClr>
                </a:solidFill>
              </a:rPr>
              <a:t>people are being influenced online </a:t>
            </a:r>
            <a:endParaRPr lang="en-GB" sz="1633" dirty="0">
              <a:solidFill>
                <a:schemeClr val="tx2">
                  <a:lumMod val="75000"/>
                </a:schemeClr>
              </a:solidFill>
            </a:endParaRPr>
          </a:p>
          <a:p>
            <a:pPr marL="259232" indent="-259232">
              <a:buFont typeface="Arial" panose="020B0604020202020204" pitchFamily="34" charset="0"/>
              <a:buChar char="•"/>
            </a:pPr>
            <a:r>
              <a:rPr lang="en-GB" sz="1633" dirty="0">
                <a:solidFill>
                  <a:schemeClr val="tx2">
                    <a:lumMod val="75000"/>
                  </a:schemeClr>
                </a:solidFill>
              </a:rPr>
              <a:t>S</a:t>
            </a:r>
            <a:r>
              <a:rPr lang="en-GB" sz="1633" dirty="0">
                <a:solidFill>
                  <a:schemeClr val="tx2">
                    <a:lumMod val="75000"/>
                  </a:schemeClr>
                </a:solidFill>
              </a:rPr>
              <a:t>olutions </a:t>
            </a:r>
            <a:r>
              <a:rPr lang="en-GB" sz="1633" dirty="0">
                <a:solidFill>
                  <a:schemeClr val="tx2">
                    <a:lumMod val="75000"/>
                  </a:schemeClr>
                </a:solidFill>
              </a:rPr>
              <a:t>that parents can adopt to help keep their children </a:t>
            </a:r>
            <a:r>
              <a:rPr lang="en-GB" sz="1633" dirty="0">
                <a:solidFill>
                  <a:schemeClr val="tx2">
                    <a:lumMod val="75000"/>
                  </a:schemeClr>
                </a:solidFill>
              </a:rPr>
              <a:t>safe. </a:t>
            </a:r>
          </a:p>
          <a:p>
            <a:pPr marL="259232" indent="-259232">
              <a:buFont typeface="Arial" panose="020B0604020202020204" pitchFamily="34" charset="0"/>
              <a:buChar char="•"/>
            </a:pPr>
            <a:r>
              <a:rPr lang="en-GB" sz="1633" dirty="0">
                <a:solidFill>
                  <a:schemeClr val="tx2">
                    <a:lumMod val="75000"/>
                  </a:schemeClr>
                </a:solidFill>
              </a:rPr>
              <a:t>Stranger </a:t>
            </a:r>
            <a:r>
              <a:rPr lang="en-GB" sz="1633" dirty="0">
                <a:solidFill>
                  <a:schemeClr val="tx2">
                    <a:lumMod val="75000"/>
                  </a:schemeClr>
                </a:solidFill>
              </a:rPr>
              <a:t>Danger message that parents are familiar with and make it ready for </a:t>
            </a:r>
            <a:r>
              <a:rPr lang="en-GB" sz="1633" dirty="0">
                <a:solidFill>
                  <a:schemeClr val="tx2">
                    <a:lumMod val="75000"/>
                  </a:schemeClr>
                </a:solidFill>
              </a:rPr>
              <a:t>2021</a:t>
            </a:r>
            <a:endParaRPr lang="en-GB" sz="1633" dirty="0">
              <a:solidFill>
                <a:schemeClr val="tx2">
                  <a:lumMod val="75000"/>
                </a:schemeClr>
              </a:solidFill>
            </a:endParaRPr>
          </a:p>
          <a:p>
            <a:pPr marL="259232" indent="-259232">
              <a:buFont typeface="Arial" panose="020B0604020202020204" pitchFamily="34" charset="0"/>
              <a:buChar char="•"/>
            </a:pPr>
            <a:endParaRPr lang="en-US" sz="1633" b="1" dirty="0">
              <a:solidFill>
                <a:srgbClr val="FF0000"/>
              </a:solidFill>
            </a:endParaRPr>
          </a:p>
          <a:p>
            <a:r>
              <a:rPr lang="en-US" sz="1633" dirty="0"/>
              <a:t>To book your place now please call us on </a:t>
            </a:r>
            <a:r>
              <a:rPr lang="en-US" sz="1633" b="1" dirty="0">
                <a:solidFill>
                  <a:srgbClr val="FF0000"/>
                </a:solidFill>
              </a:rPr>
              <a:t>0300 </a:t>
            </a:r>
            <a:r>
              <a:rPr lang="en-US" sz="1633" b="1">
                <a:solidFill>
                  <a:srgbClr val="FF0000"/>
                </a:solidFill>
              </a:rPr>
              <a:t>247 0014</a:t>
            </a:r>
            <a:endParaRPr lang="en-US" sz="1633" b="1" dirty="0">
              <a:solidFill>
                <a:srgbClr val="FF0000"/>
              </a:solidFill>
            </a:endParaRPr>
          </a:p>
          <a:p>
            <a:r>
              <a:rPr lang="en-US" sz="1633" dirty="0"/>
              <a:t>Monday – Friday 9am-5pm </a:t>
            </a:r>
            <a:endParaRPr lang="en-US" sz="1633" dirty="0"/>
          </a:p>
          <a:p>
            <a:endParaRPr lang="en-US" sz="1270" b="1" dirty="0">
              <a:solidFill>
                <a:srgbClr val="95C11F"/>
              </a:solidFill>
            </a:endParaRPr>
          </a:p>
          <a:p>
            <a:endParaRPr lang="en-US" sz="1633" b="1" dirty="0"/>
          </a:p>
        </p:txBody>
      </p:sp>
      <p:sp>
        <p:nvSpPr>
          <p:cNvPr id="4" name="AutoShape 6" descr="TikTok Logo | The most famous brands and company logos in the world"/>
          <p:cNvSpPr>
            <a:spLocks noChangeAspect="1" noChangeArrowheads="1"/>
          </p:cNvSpPr>
          <p:nvPr/>
        </p:nvSpPr>
        <p:spPr bwMode="auto">
          <a:xfrm>
            <a:off x="141135" y="-27763"/>
            <a:ext cx="276509" cy="27651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953" tIns="41476" rIns="82953" bIns="41476" numCol="1" anchor="t" anchorCtr="0" compatLnSpc="1">
            <a:prstTxWarp prst="textNoShape">
              <a:avLst/>
            </a:prstTxWarp>
          </a:bodyPr>
          <a:lstStyle/>
          <a:p>
            <a:endParaRPr lang="en-GB" sz="1633"/>
          </a:p>
        </p:txBody>
      </p:sp>
      <p:sp>
        <p:nvSpPr>
          <p:cNvPr id="5" name="AutoShape 8" descr="TikTok Logo | The most famous brands and company logos in the world"/>
          <p:cNvSpPr>
            <a:spLocks noChangeAspect="1" noChangeArrowheads="1"/>
          </p:cNvSpPr>
          <p:nvPr/>
        </p:nvSpPr>
        <p:spPr bwMode="auto">
          <a:xfrm>
            <a:off x="279390" y="110492"/>
            <a:ext cx="276509" cy="27651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953" tIns="41476" rIns="82953" bIns="41476" numCol="1" anchor="t" anchorCtr="0" compatLnSpc="1">
            <a:prstTxWarp prst="textNoShape">
              <a:avLst/>
            </a:prstTxWarp>
          </a:bodyPr>
          <a:lstStyle/>
          <a:p>
            <a:endParaRPr lang="en-GB" sz="1633"/>
          </a:p>
        </p:txBody>
      </p:sp>
      <p:pic>
        <p:nvPicPr>
          <p:cNvPr id="7" name="Picture 2" descr="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9098" y="2629044"/>
            <a:ext cx="4619443" cy="115038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cstate="print">
            <a:extLst>
              <a:ext uri="{BEBA8EAE-BF5A-486C-A8C5-ECC9F3942E4B}">
                <a14:imgProps xmlns:a14="http://schemas.microsoft.com/office/drawing/2010/main">
                  <a14:imgLayer r:embed="rId5">
                    <a14:imgEffect>
                      <a14:brightnessContrast contrast="-56000"/>
                    </a14:imgEffect>
                  </a14:imgLayer>
                </a14:imgProps>
              </a:ext>
              <a:ext uri="{28A0092B-C50C-407E-A947-70E740481C1C}">
                <a14:useLocalDpi xmlns:a14="http://schemas.microsoft.com/office/drawing/2010/main" val="0"/>
              </a:ext>
            </a:extLst>
          </a:blip>
          <a:stretch>
            <a:fillRect/>
          </a:stretch>
        </p:blipFill>
        <p:spPr>
          <a:xfrm>
            <a:off x="2685648" y="-4391"/>
            <a:ext cx="1306342" cy="1306342"/>
          </a:xfrm>
          <a:prstGeom prst="rect">
            <a:avLst/>
          </a:prstGeom>
        </p:spPr>
      </p:pic>
    </p:spTree>
    <p:extLst>
      <p:ext uri="{BB962C8B-B14F-4D97-AF65-F5344CB8AC3E}">
        <p14:creationId xmlns:p14="http://schemas.microsoft.com/office/powerpoint/2010/main" val="3732500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22300" y="274237"/>
            <a:ext cx="5378450" cy="2815037"/>
          </a:xfrm>
          <a:prstGeom prst="rect">
            <a:avLst/>
          </a:prstGeom>
        </p:spPr>
      </p:pic>
      <p:sp>
        <p:nvSpPr>
          <p:cNvPr id="5" name="Rectangle 4"/>
          <p:cNvSpPr/>
          <p:nvPr/>
        </p:nvSpPr>
        <p:spPr>
          <a:xfrm>
            <a:off x="431800" y="3527723"/>
            <a:ext cx="5753100" cy="4708981"/>
          </a:xfrm>
          <a:prstGeom prst="rect">
            <a:avLst/>
          </a:prstGeom>
        </p:spPr>
        <p:txBody>
          <a:bodyPr wrap="square">
            <a:spAutoFit/>
          </a:bodyPr>
          <a:lstStyle/>
          <a:p>
            <a:pPr algn="ctr"/>
            <a:r>
              <a:rPr lang="en-GB" sz="1400" b="1" dirty="0" smtClean="0">
                <a:solidFill>
                  <a:srgbClr val="201F1E"/>
                </a:solidFill>
                <a:latin typeface="Comic Sans MS" panose="030F0702030302020204" pitchFamily="66" charset="0"/>
              </a:rPr>
              <a:t>ACL Home Learning Hub</a:t>
            </a:r>
          </a:p>
          <a:p>
            <a:endParaRPr lang="en-GB" sz="1100" dirty="0">
              <a:solidFill>
                <a:srgbClr val="201F1E"/>
              </a:solidFill>
              <a:latin typeface="Comic Sans MS" panose="030F0702030302020204" pitchFamily="66" charset="0"/>
            </a:endParaRPr>
          </a:p>
          <a:p>
            <a:r>
              <a:rPr lang="en-GB" sz="1100" dirty="0" smtClean="0">
                <a:solidFill>
                  <a:srgbClr val="201F1E"/>
                </a:solidFill>
                <a:latin typeface="Comic Sans MS" panose="030F0702030302020204" pitchFamily="66" charset="0"/>
              </a:rPr>
              <a:t>This </a:t>
            </a:r>
            <a:r>
              <a:rPr lang="en-GB" sz="1100" dirty="0">
                <a:solidFill>
                  <a:srgbClr val="201F1E"/>
                </a:solidFill>
                <a:latin typeface="Comic Sans MS" panose="030F0702030302020204" pitchFamily="66" charset="0"/>
              </a:rPr>
              <a:t>is an area with a wealth of resources  to support you and your children with all things home learning through the stages.</a:t>
            </a:r>
          </a:p>
          <a:p>
            <a:r>
              <a:rPr lang="en-GB" sz="1100" dirty="0">
                <a:solidFill>
                  <a:srgbClr val="201F1E"/>
                </a:solidFill>
                <a:latin typeface="Comic Sans MS" panose="030F0702030302020204" pitchFamily="66" charset="0"/>
              </a:rPr>
              <a:t> </a:t>
            </a:r>
          </a:p>
          <a:p>
            <a:r>
              <a:rPr lang="en-GB" sz="1100" dirty="0">
                <a:solidFill>
                  <a:srgbClr val="201F1E"/>
                </a:solidFill>
                <a:latin typeface="Comic Sans MS" panose="030F0702030302020204" pitchFamily="66" charset="0"/>
              </a:rPr>
              <a:t>In order to access the Home Learning Hub sign up for one of </a:t>
            </a:r>
            <a:r>
              <a:rPr lang="en-GB" sz="1100" dirty="0" smtClean="0">
                <a:solidFill>
                  <a:srgbClr val="201F1E"/>
                </a:solidFill>
                <a:latin typeface="Comic Sans MS" panose="030F0702030302020204" pitchFamily="66" charset="0"/>
              </a:rPr>
              <a:t>the </a:t>
            </a:r>
            <a:r>
              <a:rPr lang="en-GB" sz="1100" dirty="0">
                <a:solidFill>
                  <a:srgbClr val="201F1E"/>
                </a:solidFill>
                <a:latin typeface="Comic Sans MS" panose="030F0702030302020204" pitchFamily="66" charset="0"/>
              </a:rPr>
              <a:t>FREE 1 hour long sessions:</a:t>
            </a:r>
          </a:p>
          <a:p>
            <a:r>
              <a:rPr lang="en-GB" sz="1100" dirty="0">
                <a:solidFill>
                  <a:srgbClr val="201F1E"/>
                </a:solidFill>
                <a:latin typeface="Comic Sans MS" panose="030F0702030302020204" pitchFamily="66" charset="0"/>
              </a:rPr>
              <a:t> </a:t>
            </a:r>
          </a:p>
          <a:p>
            <a:r>
              <a:rPr lang="en-GB" sz="1100" dirty="0">
                <a:solidFill>
                  <a:srgbClr val="201F1E"/>
                </a:solidFill>
                <a:latin typeface="Comic Sans MS" panose="030F0702030302020204" pitchFamily="66" charset="0"/>
              </a:rPr>
              <a:t>Wed 10th March 2pm - workshop will look at how pictures tell a story  encouraging your KS1 child to express their ideas with pictures!</a:t>
            </a:r>
          </a:p>
          <a:p>
            <a:r>
              <a:rPr lang="en-GB" sz="1100" dirty="0">
                <a:solidFill>
                  <a:srgbClr val="201F1E"/>
                </a:solidFill>
                <a:latin typeface="Comic Sans MS" panose="030F0702030302020204" pitchFamily="66" charset="0"/>
              </a:rPr>
              <a:t>Book now: </a:t>
            </a:r>
            <a:r>
              <a:rPr lang="en-GB" sz="1100" dirty="0">
                <a:solidFill>
                  <a:srgbClr val="201F1E"/>
                </a:solidFill>
                <a:latin typeface="Comic Sans MS" panose="030F0702030302020204" pitchFamily="66" charset="0"/>
                <a:hlinkClick r:id="rId3"/>
              </a:rPr>
              <a:t>https://tinyurl.com/Home-Learning-KS1-Storytelling</a:t>
            </a:r>
            <a:endParaRPr lang="en-GB" sz="1100" dirty="0">
              <a:solidFill>
                <a:srgbClr val="201F1E"/>
              </a:solidFill>
              <a:latin typeface="Comic Sans MS" panose="030F0702030302020204" pitchFamily="66" charset="0"/>
            </a:endParaRPr>
          </a:p>
          <a:p>
            <a:r>
              <a:rPr lang="en-GB" sz="1100" dirty="0">
                <a:solidFill>
                  <a:srgbClr val="201F1E"/>
                </a:solidFill>
                <a:latin typeface="Comic Sans MS" panose="030F0702030302020204" pitchFamily="66" charset="0"/>
              </a:rPr>
              <a:t> </a:t>
            </a:r>
          </a:p>
          <a:p>
            <a:r>
              <a:rPr lang="en-GB" sz="1100" dirty="0">
                <a:solidFill>
                  <a:srgbClr val="201F1E"/>
                </a:solidFill>
                <a:latin typeface="Comic Sans MS" panose="030F0702030302020204" pitchFamily="66" charset="0"/>
              </a:rPr>
              <a:t>Thurs 11th March 3pm - exploring how your KS2 child could write their own Horrible History Comic Strip or graphic novel</a:t>
            </a:r>
          </a:p>
          <a:p>
            <a:r>
              <a:rPr lang="en-GB" sz="1100" dirty="0">
                <a:solidFill>
                  <a:srgbClr val="201F1E"/>
                </a:solidFill>
                <a:latin typeface="Comic Sans MS" panose="030F0702030302020204" pitchFamily="66" charset="0"/>
              </a:rPr>
              <a:t>Book now: </a:t>
            </a:r>
            <a:r>
              <a:rPr lang="en-GB" sz="1100" dirty="0">
                <a:solidFill>
                  <a:srgbClr val="201F1E"/>
                </a:solidFill>
                <a:latin typeface="Comic Sans MS" panose="030F0702030302020204" pitchFamily="66" charset="0"/>
                <a:hlinkClick r:id="rId4"/>
              </a:rPr>
              <a:t>https://tinyurl.com/Home-Learning-KS2-Comic-Strips</a:t>
            </a:r>
            <a:endParaRPr lang="en-GB" sz="1100" dirty="0">
              <a:solidFill>
                <a:srgbClr val="201F1E"/>
              </a:solidFill>
              <a:latin typeface="Comic Sans MS" panose="030F0702030302020204" pitchFamily="66" charset="0"/>
            </a:endParaRPr>
          </a:p>
          <a:p>
            <a:r>
              <a:rPr lang="en-GB" sz="1100" dirty="0">
                <a:solidFill>
                  <a:srgbClr val="201F1E"/>
                </a:solidFill>
                <a:latin typeface="Comic Sans MS" panose="030F0702030302020204" pitchFamily="66" charset="0"/>
              </a:rPr>
              <a:t> </a:t>
            </a:r>
          </a:p>
          <a:p>
            <a:r>
              <a:rPr lang="en-GB" sz="1100" dirty="0">
                <a:solidFill>
                  <a:srgbClr val="201F1E"/>
                </a:solidFill>
                <a:latin typeface="Comic Sans MS" panose="030F0702030302020204" pitchFamily="66" charset="0"/>
              </a:rPr>
              <a:t>Wed 17th March 2pm - workshop will  explore how storyboarding can be used to extend writing.</a:t>
            </a:r>
          </a:p>
          <a:p>
            <a:r>
              <a:rPr lang="en-GB" sz="1100" dirty="0">
                <a:solidFill>
                  <a:srgbClr val="201F1E"/>
                </a:solidFill>
                <a:latin typeface="Comic Sans MS" panose="030F0702030302020204" pitchFamily="66" charset="0"/>
              </a:rPr>
              <a:t>Book now: </a:t>
            </a:r>
            <a:r>
              <a:rPr lang="en-GB" sz="1100" dirty="0">
                <a:solidFill>
                  <a:srgbClr val="201F1E"/>
                </a:solidFill>
                <a:latin typeface="Comic Sans MS" panose="030F0702030302020204" pitchFamily="66" charset="0"/>
                <a:hlinkClick r:id="rId5"/>
              </a:rPr>
              <a:t>https://tinyurl.com/Home-Learning-KS3-Storyboards</a:t>
            </a:r>
            <a:endParaRPr lang="en-GB" sz="1100" dirty="0">
              <a:solidFill>
                <a:srgbClr val="201F1E"/>
              </a:solidFill>
              <a:latin typeface="Comic Sans MS" panose="030F0702030302020204" pitchFamily="66" charset="0"/>
            </a:endParaRPr>
          </a:p>
          <a:p>
            <a:r>
              <a:rPr lang="en-GB" sz="1100" dirty="0">
                <a:solidFill>
                  <a:srgbClr val="201F1E"/>
                </a:solidFill>
                <a:latin typeface="Comic Sans MS" panose="030F0702030302020204" pitchFamily="66" charset="0"/>
              </a:rPr>
              <a:t> </a:t>
            </a:r>
          </a:p>
          <a:p>
            <a:r>
              <a:rPr lang="en-GB" sz="1100" dirty="0">
                <a:solidFill>
                  <a:srgbClr val="201F1E"/>
                </a:solidFill>
                <a:latin typeface="Comic Sans MS" panose="030F0702030302020204" pitchFamily="66" charset="0"/>
              </a:rPr>
              <a:t>More sessions being added weekly.</a:t>
            </a:r>
          </a:p>
          <a:p>
            <a:r>
              <a:rPr lang="en-GB" sz="1100" dirty="0">
                <a:solidFill>
                  <a:srgbClr val="201F1E"/>
                </a:solidFill>
                <a:latin typeface="Comic Sans MS" panose="030F0702030302020204" pitchFamily="66" charset="0"/>
              </a:rPr>
              <a:t> </a:t>
            </a:r>
          </a:p>
          <a:p>
            <a:r>
              <a:rPr lang="en-GB" sz="1100" dirty="0">
                <a:solidFill>
                  <a:srgbClr val="201F1E"/>
                </a:solidFill>
                <a:latin typeface="Comic Sans MS" panose="030F0702030302020204" pitchFamily="66" charset="0"/>
              </a:rPr>
              <a:t>If people require additional support then do check out our current </a:t>
            </a:r>
            <a:r>
              <a:rPr lang="en-GB" sz="1100" dirty="0">
                <a:solidFill>
                  <a:srgbClr val="201F1E"/>
                </a:solidFill>
                <a:latin typeface="Comic Sans MS" panose="030F0702030302020204" pitchFamily="66" charset="0"/>
                <a:hlinkClick r:id="rId6"/>
              </a:rPr>
              <a:t>Newsletter</a:t>
            </a:r>
            <a:r>
              <a:rPr lang="en-GB" sz="1100" dirty="0">
                <a:solidFill>
                  <a:srgbClr val="201F1E"/>
                </a:solidFill>
                <a:latin typeface="Comic Sans MS" panose="030F0702030302020204" pitchFamily="66" charset="0"/>
              </a:rPr>
              <a:t> and </a:t>
            </a:r>
            <a:r>
              <a:rPr lang="en-GB" sz="1100" dirty="0">
                <a:solidFill>
                  <a:srgbClr val="201F1E"/>
                </a:solidFill>
                <a:latin typeface="Comic Sans MS" panose="030F0702030302020204" pitchFamily="66" charset="0"/>
                <a:hlinkClick r:id="rId7"/>
              </a:rPr>
              <a:t>Half Term </a:t>
            </a:r>
            <a:r>
              <a:rPr lang="en-GB" sz="1100" dirty="0" smtClean="0">
                <a:solidFill>
                  <a:srgbClr val="201F1E"/>
                </a:solidFill>
                <a:latin typeface="Comic Sans MS" panose="030F0702030302020204" pitchFamily="66" charset="0"/>
                <a:hlinkClick r:id="rId7"/>
              </a:rPr>
              <a:t>ideas</a:t>
            </a:r>
            <a:endParaRPr lang="en-GB" sz="1100" dirty="0" smtClean="0">
              <a:solidFill>
                <a:srgbClr val="201F1E"/>
              </a:solidFill>
              <a:latin typeface="Comic Sans MS" panose="030F0702030302020204" pitchFamily="66" charset="0"/>
            </a:endParaRPr>
          </a:p>
          <a:p>
            <a:endParaRPr lang="en-GB" sz="1100" b="0" i="0" dirty="0">
              <a:solidFill>
                <a:srgbClr val="201F1E"/>
              </a:solidFill>
              <a:effectLst/>
              <a:latin typeface="Comic Sans MS" panose="030F0702030302020204" pitchFamily="66" charset="0"/>
            </a:endParaRPr>
          </a:p>
          <a:p>
            <a:endParaRPr lang="en-GB" sz="1100" dirty="0" smtClean="0">
              <a:solidFill>
                <a:srgbClr val="201F1E"/>
              </a:solidFill>
              <a:latin typeface="Comic Sans MS" panose="030F0702030302020204" pitchFamily="66" charset="0"/>
            </a:endParaRPr>
          </a:p>
          <a:p>
            <a:endParaRPr lang="en-GB" sz="1100" b="0" i="0" dirty="0">
              <a:solidFill>
                <a:srgbClr val="201F1E"/>
              </a:solidFill>
              <a:effectLst/>
              <a:latin typeface="Comic Sans MS" panose="030F0702030302020204" pitchFamily="66" charset="0"/>
            </a:endParaRPr>
          </a:p>
        </p:txBody>
      </p:sp>
      <p:pic>
        <p:nvPicPr>
          <p:cNvPr id="6" name="Picture 5"/>
          <p:cNvPicPr>
            <a:picLocks noChangeAspect="1"/>
          </p:cNvPicPr>
          <p:nvPr/>
        </p:nvPicPr>
        <p:blipFill>
          <a:blip r:embed="rId8"/>
          <a:stretch>
            <a:fillRect/>
          </a:stretch>
        </p:blipFill>
        <p:spPr>
          <a:xfrm>
            <a:off x="0" y="8048136"/>
            <a:ext cx="6858000" cy="1254034"/>
          </a:xfrm>
          <a:prstGeom prst="rect">
            <a:avLst/>
          </a:prstGeom>
        </p:spPr>
      </p:pic>
    </p:spTree>
    <p:extLst>
      <p:ext uri="{BB962C8B-B14F-4D97-AF65-F5344CB8AC3E}">
        <p14:creationId xmlns:p14="http://schemas.microsoft.com/office/powerpoint/2010/main" val="8669328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8739" y="340220"/>
            <a:ext cx="6013476" cy="5304032"/>
          </a:xfrm>
          <a:ln w="98425">
            <a:solidFill>
              <a:srgbClr val="FF0000"/>
            </a:solidFill>
          </a:ln>
        </p:spPr>
        <p:txBody>
          <a:bodyPr>
            <a:normAutofit/>
          </a:bodyPr>
          <a:lstStyle/>
          <a:p>
            <a:r>
              <a:rPr lang="en-GB" sz="1300" dirty="0">
                <a:latin typeface="Comic Sans MS" panose="030F0702030302020204" pitchFamily="66" charset="0"/>
              </a:rPr>
              <a:t/>
            </a:r>
            <a:br>
              <a:rPr lang="en-GB" sz="1300" dirty="0">
                <a:latin typeface="Comic Sans MS" panose="030F0702030302020204" pitchFamily="66" charset="0"/>
              </a:rPr>
            </a:br>
            <a:r>
              <a:rPr lang="en-GB" sz="1300" dirty="0">
                <a:latin typeface="Comic Sans MS" panose="030F0702030302020204" pitchFamily="66" charset="0"/>
              </a:rPr>
              <a:t/>
            </a:r>
            <a:br>
              <a:rPr lang="en-GB" sz="1300" dirty="0">
                <a:latin typeface="Comic Sans MS" panose="030F0702030302020204" pitchFamily="66" charset="0"/>
              </a:rPr>
            </a:br>
            <a:r>
              <a:rPr lang="en-GB" sz="1300" dirty="0">
                <a:latin typeface="Comic Sans MS" panose="030F0702030302020204" pitchFamily="66" charset="0"/>
              </a:rPr>
              <a:t/>
            </a:r>
            <a:br>
              <a:rPr lang="en-GB" sz="1300" dirty="0">
                <a:latin typeface="Comic Sans MS" panose="030F0702030302020204" pitchFamily="66" charset="0"/>
              </a:rPr>
            </a:br>
            <a:r>
              <a:rPr lang="en-GB" sz="1300" dirty="0">
                <a:latin typeface="Comic Sans MS" panose="030F0702030302020204" pitchFamily="66" charset="0"/>
              </a:rPr>
              <a:t/>
            </a:r>
            <a:br>
              <a:rPr lang="en-GB" sz="1300" dirty="0">
                <a:latin typeface="Comic Sans MS" panose="030F0702030302020204" pitchFamily="66" charset="0"/>
              </a:rPr>
            </a:br>
            <a:r>
              <a:rPr lang="en-GB" sz="1300" dirty="0">
                <a:latin typeface="Comic Sans MS" panose="030F0702030302020204" pitchFamily="66" charset="0"/>
              </a:rPr>
              <a:t/>
            </a:r>
            <a:br>
              <a:rPr lang="en-GB" sz="1300" dirty="0">
                <a:latin typeface="Comic Sans MS" panose="030F0702030302020204" pitchFamily="66" charset="0"/>
              </a:rPr>
            </a:br>
            <a:endParaRPr lang="en-GB" sz="1300" dirty="0">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a:off x="2424058" y="399347"/>
            <a:ext cx="1951102" cy="1268900"/>
          </a:xfrm>
          <a:prstGeom prst="rect">
            <a:avLst/>
          </a:prstGeom>
        </p:spPr>
      </p:pic>
      <p:sp>
        <p:nvSpPr>
          <p:cNvPr id="9" name="TextBox 8"/>
          <p:cNvSpPr txBox="1"/>
          <p:nvPr/>
        </p:nvSpPr>
        <p:spPr>
          <a:xfrm>
            <a:off x="540243" y="1575889"/>
            <a:ext cx="5718732" cy="3539430"/>
          </a:xfrm>
          <a:prstGeom prst="rect">
            <a:avLst/>
          </a:prstGeom>
          <a:noFill/>
        </p:spPr>
        <p:txBody>
          <a:bodyPr wrap="square" rtlCol="0">
            <a:spAutoFit/>
          </a:bodyPr>
          <a:lstStyle/>
          <a:p>
            <a:pPr algn="ctr"/>
            <a:r>
              <a:rPr lang="en-GB" sz="1400" dirty="0">
                <a:latin typeface="Comic Sans MS" panose="030F0702030302020204" pitchFamily="66" charset="0"/>
              </a:rPr>
              <a:t>These are the children who have been spotted shining this week.</a:t>
            </a:r>
          </a:p>
          <a:p>
            <a:pPr algn="ctr"/>
            <a:r>
              <a:rPr lang="en-GB" sz="1400" dirty="0">
                <a:latin typeface="Comic Sans MS" panose="030F0702030302020204" pitchFamily="66" charset="0"/>
              </a:rPr>
              <a:t>Whether as part of our school-learning or online in their home-learning.</a:t>
            </a:r>
          </a:p>
          <a:p>
            <a:pPr algn="ctr"/>
            <a:r>
              <a:rPr lang="en-GB" sz="1400" dirty="0">
                <a:latin typeface="Comic Sans MS" panose="030F0702030302020204" pitchFamily="66" charset="0"/>
              </a:rPr>
              <a:t>Well done for continuing to demonstrate our CARE values during these challenging times.</a:t>
            </a:r>
          </a:p>
          <a:p>
            <a:pPr algn="ctr"/>
            <a:endParaRPr lang="en-GB" sz="1400" dirty="0">
              <a:latin typeface="Comic Sans MS" panose="030F0702030302020204" pitchFamily="66" charset="0"/>
            </a:endParaRPr>
          </a:p>
          <a:p>
            <a:pPr algn="ctr"/>
            <a:r>
              <a:rPr lang="en-GB" sz="1400" dirty="0" smtClean="0">
                <a:latin typeface="Comic Sans MS" panose="030F0702030302020204" pitchFamily="66" charset="0"/>
              </a:rPr>
              <a:t>Jean-Manuel– </a:t>
            </a:r>
            <a:r>
              <a:rPr lang="en-GB" sz="1400" dirty="0">
                <a:latin typeface="Comic Sans MS" panose="030F0702030302020204" pitchFamily="66" charset="0"/>
              </a:rPr>
              <a:t>Apple</a:t>
            </a:r>
          </a:p>
          <a:p>
            <a:pPr algn="ctr"/>
            <a:r>
              <a:rPr lang="en-GB" sz="1400" dirty="0" smtClean="0">
                <a:latin typeface="Comic Sans MS" panose="030F0702030302020204" pitchFamily="66" charset="0"/>
              </a:rPr>
              <a:t>Riley R– </a:t>
            </a:r>
            <a:r>
              <a:rPr lang="en-GB" sz="1400" dirty="0">
                <a:latin typeface="Comic Sans MS" panose="030F0702030302020204" pitchFamily="66" charset="0"/>
              </a:rPr>
              <a:t>Birch</a:t>
            </a:r>
          </a:p>
          <a:p>
            <a:pPr algn="ctr"/>
            <a:r>
              <a:rPr lang="en-GB" sz="1400" dirty="0" smtClean="0">
                <a:latin typeface="Comic Sans MS" panose="030F0702030302020204" pitchFamily="66" charset="0"/>
              </a:rPr>
              <a:t>Alice R – </a:t>
            </a:r>
            <a:r>
              <a:rPr lang="en-GB" sz="1400" dirty="0">
                <a:latin typeface="Comic Sans MS" panose="030F0702030302020204" pitchFamily="66" charset="0"/>
              </a:rPr>
              <a:t>Cherry</a:t>
            </a:r>
          </a:p>
          <a:p>
            <a:pPr algn="ctr"/>
            <a:r>
              <a:rPr lang="en-GB" sz="1400" dirty="0" smtClean="0">
                <a:latin typeface="Comic Sans MS" panose="030F0702030302020204" pitchFamily="66" charset="0"/>
              </a:rPr>
              <a:t>Ethan P– </a:t>
            </a:r>
            <a:r>
              <a:rPr lang="en-GB" sz="1400" dirty="0">
                <a:latin typeface="Comic Sans MS" panose="030F0702030302020204" pitchFamily="66" charset="0"/>
              </a:rPr>
              <a:t>Fir</a:t>
            </a:r>
          </a:p>
          <a:p>
            <a:pPr algn="ctr"/>
            <a:r>
              <a:rPr lang="en-GB" sz="1400" dirty="0" smtClean="0">
                <a:latin typeface="Comic Sans MS" panose="030F0702030302020204" pitchFamily="66" charset="0"/>
              </a:rPr>
              <a:t>Thomas F– </a:t>
            </a:r>
            <a:r>
              <a:rPr lang="en-GB" sz="1400" dirty="0">
                <a:latin typeface="Comic Sans MS" panose="030F0702030302020204" pitchFamily="66" charset="0"/>
              </a:rPr>
              <a:t>Maple</a:t>
            </a:r>
          </a:p>
          <a:p>
            <a:pPr algn="ctr"/>
            <a:r>
              <a:rPr lang="en-GB" sz="1400" dirty="0" err="1" smtClean="0">
                <a:latin typeface="Comic Sans MS" panose="030F0702030302020204" pitchFamily="66" charset="0"/>
              </a:rPr>
              <a:t>Isobelle</a:t>
            </a:r>
            <a:r>
              <a:rPr lang="en-GB" sz="1400" dirty="0" smtClean="0">
                <a:latin typeface="Comic Sans MS" panose="030F0702030302020204" pitchFamily="66" charset="0"/>
              </a:rPr>
              <a:t> S- </a:t>
            </a:r>
            <a:r>
              <a:rPr lang="en-GB" sz="1400" dirty="0">
                <a:latin typeface="Comic Sans MS" panose="030F0702030302020204" pitchFamily="66" charset="0"/>
              </a:rPr>
              <a:t>Oak</a:t>
            </a:r>
          </a:p>
          <a:p>
            <a:pPr algn="ctr"/>
            <a:r>
              <a:rPr lang="en-GB" sz="1400" dirty="0" smtClean="0">
                <a:latin typeface="Comic Sans MS" panose="030F0702030302020204" pitchFamily="66" charset="0"/>
              </a:rPr>
              <a:t> </a:t>
            </a:r>
            <a:r>
              <a:rPr lang="en-GB" sz="1400" dirty="0">
                <a:latin typeface="Comic Sans MS" panose="030F0702030302020204" pitchFamily="66" charset="0"/>
              </a:rPr>
              <a:t>L</a:t>
            </a:r>
            <a:r>
              <a:rPr lang="en-GB" sz="1400" dirty="0" smtClean="0">
                <a:latin typeface="Comic Sans MS" panose="030F0702030302020204" pitchFamily="66" charset="0"/>
              </a:rPr>
              <a:t>ewis A – </a:t>
            </a:r>
            <a:r>
              <a:rPr lang="en-GB" sz="1400" dirty="0">
                <a:latin typeface="Comic Sans MS" panose="030F0702030302020204" pitchFamily="66" charset="0"/>
              </a:rPr>
              <a:t>Rowan</a:t>
            </a:r>
          </a:p>
          <a:p>
            <a:pPr algn="ctr"/>
            <a:r>
              <a:rPr lang="en-GB" sz="1400" dirty="0" smtClean="0">
                <a:latin typeface="Comic Sans MS" panose="030F0702030302020204" pitchFamily="66" charset="0"/>
              </a:rPr>
              <a:t>Alf S– </a:t>
            </a:r>
            <a:r>
              <a:rPr lang="en-GB" sz="1400" dirty="0">
                <a:latin typeface="Comic Sans MS" panose="030F0702030302020204" pitchFamily="66" charset="0"/>
              </a:rPr>
              <a:t>Sycamore</a:t>
            </a:r>
          </a:p>
          <a:p>
            <a:pPr algn="ctr"/>
            <a:endParaRPr lang="en-GB" sz="1400" dirty="0">
              <a:latin typeface="Comic Sans MS" panose="030F0702030302020204" pitchFamily="66" charset="0"/>
            </a:endParaRPr>
          </a:p>
          <a:p>
            <a:pPr algn="ctr"/>
            <a:endParaRPr lang="en-GB" sz="1400" dirty="0">
              <a:latin typeface="Comic Sans MS" panose="030F0702030302020204" pitchFamily="66" charset="0"/>
            </a:endParaRPr>
          </a:p>
        </p:txBody>
      </p:sp>
      <p:sp>
        <p:nvSpPr>
          <p:cNvPr id="13" name="TextBox 12"/>
          <p:cNvSpPr txBox="1"/>
          <p:nvPr/>
        </p:nvSpPr>
        <p:spPr>
          <a:xfrm>
            <a:off x="642441" y="4653654"/>
            <a:ext cx="5819774" cy="923330"/>
          </a:xfrm>
          <a:prstGeom prst="rect">
            <a:avLst/>
          </a:prstGeom>
          <a:noFill/>
        </p:spPr>
        <p:txBody>
          <a:bodyPr wrap="square" rtlCol="0">
            <a:spAutoFit/>
          </a:bodyPr>
          <a:lstStyle/>
          <a:p>
            <a:pPr algn="ctr"/>
            <a:r>
              <a:rPr lang="en-GB" dirty="0">
                <a:latin typeface="Magical Feather" panose="02000500000000000000" pitchFamily="2" charset="0"/>
              </a:rPr>
              <a:t>C</a:t>
            </a:r>
            <a:r>
              <a:rPr lang="en-GB" dirty="0">
                <a:solidFill>
                  <a:srgbClr val="FF0000"/>
                </a:solidFill>
                <a:latin typeface="Magical Feather" panose="02000500000000000000" pitchFamily="2" charset="0"/>
              </a:rPr>
              <a:t>ompassion  </a:t>
            </a:r>
            <a:r>
              <a:rPr lang="en-GB" dirty="0">
                <a:latin typeface="Magical Feather" panose="02000500000000000000" pitchFamily="2" charset="0"/>
              </a:rPr>
              <a:t>A</a:t>
            </a:r>
            <a:r>
              <a:rPr lang="en-GB" dirty="0">
                <a:solidFill>
                  <a:srgbClr val="FF0000"/>
                </a:solidFill>
                <a:latin typeface="Magical Feather" panose="02000500000000000000" pitchFamily="2" charset="0"/>
              </a:rPr>
              <a:t>chievement </a:t>
            </a:r>
            <a:r>
              <a:rPr lang="en-GB" dirty="0">
                <a:latin typeface="Magical Feather" panose="02000500000000000000" pitchFamily="2" charset="0"/>
              </a:rPr>
              <a:t>R</a:t>
            </a:r>
            <a:r>
              <a:rPr lang="en-GB" dirty="0">
                <a:solidFill>
                  <a:srgbClr val="FF0000"/>
                </a:solidFill>
                <a:latin typeface="Magical Feather" panose="02000500000000000000" pitchFamily="2" charset="0"/>
              </a:rPr>
              <a:t>espect  </a:t>
            </a:r>
            <a:r>
              <a:rPr lang="en-GB" dirty="0">
                <a:latin typeface="Magical Feather" panose="02000500000000000000" pitchFamily="2" charset="0"/>
              </a:rPr>
              <a:t>E</a:t>
            </a:r>
            <a:r>
              <a:rPr lang="en-GB" dirty="0">
                <a:solidFill>
                  <a:srgbClr val="FF0000"/>
                </a:solidFill>
                <a:latin typeface="Magical Feather" panose="02000500000000000000" pitchFamily="2" charset="0"/>
              </a:rPr>
              <a:t>njoyment</a:t>
            </a:r>
          </a:p>
          <a:p>
            <a:pPr algn="ctr"/>
            <a:r>
              <a:rPr lang="en-GB" dirty="0">
                <a:latin typeface="Magical Feather" panose="02000500000000000000" pitchFamily="2" charset="0"/>
              </a:rPr>
              <a:t>Every child is known and loved.</a:t>
            </a:r>
          </a:p>
          <a:p>
            <a:pPr algn="ctr"/>
            <a:r>
              <a:rPr lang="en-GB" dirty="0">
                <a:latin typeface="Magical Feather" panose="02000500000000000000" pitchFamily="2" charset="0"/>
              </a:rPr>
              <a:t>Every child shines.</a:t>
            </a:r>
          </a:p>
        </p:txBody>
      </p:sp>
      <p:sp>
        <p:nvSpPr>
          <p:cNvPr id="18" name="TextBox 17"/>
          <p:cNvSpPr txBox="1"/>
          <p:nvPr/>
        </p:nvSpPr>
        <p:spPr>
          <a:xfrm>
            <a:off x="1961047" y="9409401"/>
            <a:ext cx="2988859" cy="400110"/>
          </a:xfrm>
          <a:prstGeom prst="rect">
            <a:avLst/>
          </a:prstGeom>
          <a:noFill/>
        </p:spPr>
        <p:txBody>
          <a:bodyPr wrap="square" rtlCol="0">
            <a:spAutoFit/>
          </a:bodyPr>
          <a:lstStyle/>
          <a:p>
            <a:pPr algn="ctr"/>
            <a:r>
              <a:rPr lang="en-GB" sz="1000" dirty="0">
                <a:latin typeface="Comic Sans MS" panose="030F0702030302020204" pitchFamily="66" charset="0"/>
              </a:rPr>
              <a:t>Follow Charlie </a:t>
            </a:r>
            <a:r>
              <a:rPr lang="en-GB" sz="1000" dirty="0" err="1">
                <a:latin typeface="Comic Sans MS" panose="030F0702030302020204" pitchFamily="66" charset="0"/>
              </a:rPr>
              <a:t>Mackesy</a:t>
            </a:r>
            <a:r>
              <a:rPr lang="en-GB" sz="1000" dirty="0">
                <a:latin typeface="Comic Sans MS" panose="030F0702030302020204" pitchFamily="66" charset="0"/>
              </a:rPr>
              <a:t> on Twitter</a:t>
            </a:r>
          </a:p>
          <a:p>
            <a:pPr algn="ctr"/>
            <a:r>
              <a:rPr lang="en-GB" sz="1000" dirty="0">
                <a:latin typeface="Comic Sans MS" panose="030F0702030302020204" pitchFamily="66" charset="0"/>
              </a:rPr>
              <a:t>@</a:t>
            </a:r>
            <a:r>
              <a:rPr lang="en-GB" sz="1000" dirty="0" err="1">
                <a:latin typeface="Comic Sans MS" panose="030F0702030302020204" pitchFamily="66" charset="0"/>
              </a:rPr>
              <a:t>charliemackesy</a:t>
            </a:r>
            <a:endParaRPr lang="en-GB" sz="1000" dirty="0">
              <a:latin typeface="Comic Sans MS" panose="030F0702030302020204" pitchFamily="66" charset="0"/>
            </a:endParaRPr>
          </a:p>
        </p:txBody>
      </p:sp>
      <p:pic>
        <p:nvPicPr>
          <p:cNvPr id="3" name="Picture 2"/>
          <p:cNvPicPr>
            <a:picLocks noChangeAspect="1"/>
          </p:cNvPicPr>
          <p:nvPr/>
        </p:nvPicPr>
        <p:blipFill>
          <a:blip r:embed="rId4"/>
          <a:stretch>
            <a:fillRect/>
          </a:stretch>
        </p:blipFill>
        <p:spPr>
          <a:xfrm>
            <a:off x="2227583" y="5880585"/>
            <a:ext cx="2455786" cy="3509465"/>
          </a:xfrm>
          <a:prstGeom prst="rect">
            <a:avLst/>
          </a:prstGeom>
        </p:spPr>
      </p:pic>
      <p:sp>
        <p:nvSpPr>
          <p:cNvPr id="5" name="Rectangle 4"/>
          <p:cNvSpPr/>
          <p:nvPr/>
        </p:nvSpPr>
        <p:spPr>
          <a:xfrm>
            <a:off x="2120900" y="5880585"/>
            <a:ext cx="2667000" cy="3339616"/>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648648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6389</TotalTime>
  <Words>395</Words>
  <Application>Microsoft Office PowerPoint</Application>
  <PresentationFormat>A4 Paper (210x297 mm)</PresentationFormat>
  <Paragraphs>113</Paragraphs>
  <Slides>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Comic Sans MS</vt:lpstr>
      <vt:lpstr>Magical Feather</vt:lpstr>
      <vt:lpstr>Office Theme</vt:lpstr>
      <vt:lpstr>Dear Parents and Carers,   As we approach the finishing line of lockdown 3.0's 'Home learning Challenge' - I am absolutely positive that the last 2 months have been incredibly tricky in so many different ways for so many of you. The resilience and strength that you and your children have displayed has been amazing. We really know it hasn't been easy.   Next week sees a change to our current lesson format. Tuesday is 'Maths Day' and Thursday is 'World Book Day'. These days have been designed to allow the children (in school and at home) to work independently with reduced screen access and greater choice and creativity; allowing teachers to meet online with you to discuss your child's return to school on March 8th.   Friday 5th March will also have more creative tasks planned; allowing teachers in school to prepare the building for the whole school return on Monday.   Next week I will share the specifics of the school return- but as I said earlier this week they will not be very different from September!   Wishing you all well- hopefully we will have another sunny weekend to enjoy.                                        Please do take care with my very best wishes Becky Black  </vt:lpstr>
      <vt:lpstr>PowerPoint Presentation</vt:lpstr>
      <vt:lpstr>PowerPoint Presentation</vt:lpstr>
      <vt:lpstr>PowerPoint Presentation</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Parents and Carers,  What a start to the New Year !  I do hope that your Christmas break had moments of fun, calm, laughter and magic.  It was certainly a quiet Christmas for most of us- but I hope one that brought you all some moments to treasure even though they were unlikely to be filled with everyone you wanted to see. So 2021 has brought to us Lockdown 3.0 and a renewed</dc:title>
  <dc:creator>MRS B BLACK - HEADTEACHER - ST. ANDREWS</dc:creator>
  <cp:lastModifiedBy>MRS A.DUTAUT - DEPUTY</cp:lastModifiedBy>
  <cp:revision>77</cp:revision>
  <cp:lastPrinted>2021-01-29T14:08:16Z</cp:lastPrinted>
  <dcterms:created xsi:type="dcterms:W3CDTF">2021-01-08T09:11:40Z</dcterms:created>
  <dcterms:modified xsi:type="dcterms:W3CDTF">2021-02-26T11:52:10Z</dcterms:modified>
</cp:coreProperties>
</file>