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
  </p:notesMasterIdLst>
  <p:sldIdLst>
    <p:sldId id="256" r:id="rId2"/>
    <p:sldId id="259" r:id="rId3"/>
    <p:sldId id="258" r:id="rId4"/>
    <p:sldId id="260" r:id="rId5"/>
    <p:sldId id="257" r:id="rId6"/>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B0C6"/>
    <a:srgbClr val="C40C38"/>
    <a:srgbClr val="3D23AD"/>
    <a:srgbClr val="10C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15" autoAdjust="0"/>
    <p:restoredTop sz="94660"/>
  </p:normalViewPr>
  <p:slideViewPr>
    <p:cSldViewPr snapToGrid="0">
      <p:cViewPr>
        <p:scale>
          <a:sx n="120" d="100"/>
          <a:sy n="120" d="100"/>
        </p:scale>
        <p:origin x="159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645237-ED15-4C73-8D9D-70196F783469}" type="datetimeFigureOut">
              <a:rPr lang="en-GB" smtClean="0"/>
              <a:t>29/01/2021</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DCBDD99-EBF6-4322-9BAC-ED7DFF572038}" type="slidenum">
              <a:rPr lang="en-GB" smtClean="0"/>
              <a:t>‹#›</a:t>
            </a:fld>
            <a:endParaRPr lang="en-GB"/>
          </a:p>
        </p:txBody>
      </p:sp>
    </p:spTree>
    <p:extLst>
      <p:ext uri="{BB962C8B-B14F-4D97-AF65-F5344CB8AC3E}">
        <p14:creationId xmlns:p14="http://schemas.microsoft.com/office/powerpoint/2010/main" val="414260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CBDD99-EBF6-4322-9BAC-ED7DFF572038}" type="slidenum">
              <a:rPr lang="en-GB" smtClean="0"/>
              <a:t>5</a:t>
            </a:fld>
            <a:endParaRPr lang="en-GB"/>
          </a:p>
        </p:txBody>
      </p:sp>
    </p:spTree>
    <p:extLst>
      <p:ext uri="{BB962C8B-B14F-4D97-AF65-F5344CB8AC3E}">
        <p14:creationId xmlns:p14="http://schemas.microsoft.com/office/powerpoint/2010/main" val="1974858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52557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493537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491821-3258-49A6-950E-DE492BD5D38B}"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7128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491821-3258-49A6-950E-DE492BD5D38B}"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3408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491821-3258-49A6-950E-DE492BD5D38B}" type="datetimeFigureOut">
              <a:rPr lang="en-GB" smtClean="0"/>
              <a:t>29/01/2021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4682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491821-3258-49A6-950E-DE492BD5D38B}" type="datetimeFigureOut">
              <a:rPr lang="en-GB" smtClean="0"/>
              <a:t>29/01/2021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22679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491821-3258-49A6-950E-DE492BD5D38B}" type="datetimeFigureOut">
              <a:rPr lang="en-GB" smtClean="0"/>
              <a:t>29/01/2021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77884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0991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735537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60437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938948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491821-3258-49A6-950E-DE492BD5D38B}" type="datetimeFigureOut">
              <a:rPr lang="en-GB" smtClean="0"/>
              <a:t>29/01/2021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B2673E0-7FB8-4834-9951-710CC9C0A36C}" type="slidenum">
              <a:rPr lang="en-GB" smtClean="0"/>
              <a:t>‹#›</a:t>
            </a:fld>
            <a:endParaRPr lang="en-GB"/>
          </a:p>
        </p:txBody>
      </p:sp>
    </p:spTree>
    <p:extLst>
      <p:ext uri="{BB962C8B-B14F-4D97-AF65-F5344CB8AC3E}">
        <p14:creationId xmlns:p14="http://schemas.microsoft.com/office/powerpoint/2010/main" val="1214705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694195" y="5567523"/>
            <a:ext cx="1407990" cy="915687"/>
          </a:xfrm>
          <a:prstGeom prst="rect">
            <a:avLst/>
          </a:prstGeom>
        </p:spPr>
      </p:pic>
      <p:pic>
        <p:nvPicPr>
          <p:cNvPr id="7" name="Picture 6"/>
          <p:cNvPicPr>
            <a:picLocks noChangeAspect="1"/>
          </p:cNvPicPr>
          <p:nvPr/>
        </p:nvPicPr>
        <p:blipFill>
          <a:blip r:embed="rId3"/>
          <a:stretch>
            <a:fillRect/>
          </a:stretch>
        </p:blipFill>
        <p:spPr>
          <a:xfrm>
            <a:off x="497454" y="5560190"/>
            <a:ext cx="1408298" cy="920576"/>
          </a:xfrm>
          <a:prstGeom prst="rect">
            <a:avLst/>
          </a:prstGeom>
        </p:spPr>
      </p:pic>
      <p:sp>
        <p:nvSpPr>
          <p:cNvPr id="2" name="Title 1"/>
          <p:cNvSpPr>
            <a:spLocks noGrp="1"/>
          </p:cNvSpPr>
          <p:nvPr>
            <p:ph type="ctrTitle"/>
          </p:nvPr>
        </p:nvSpPr>
        <p:spPr>
          <a:xfrm>
            <a:off x="497455" y="1626919"/>
            <a:ext cx="5950880" cy="5448107"/>
          </a:xfrm>
          <a:ln w="98425">
            <a:solidFill>
              <a:srgbClr val="FF0000"/>
            </a:solidFill>
          </a:ln>
        </p:spPr>
        <p:txBody>
          <a:bodyPr>
            <a:normAutofit fontScale="90000"/>
          </a:bodyPr>
          <a:lstStyle/>
          <a:p>
            <a:r>
              <a:rPr lang="en-GB" sz="1200" dirty="0">
                <a:latin typeface="Comic Sans MS" panose="030F0702030302020204" pitchFamily="66" charset="0"/>
              </a:rPr>
              <a:t>Dear Parents and Carers</a:t>
            </a:r>
            <a:r>
              <a:rPr lang="en-GB" sz="1200" dirty="0" smtClean="0">
                <a:latin typeface="Comic Sans MS" panose="030F0702030302020204" pitchFamily="66" charset="0"/>
              </a:rPr>
              <a:t>,</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smtClean="0">
                <a:latin typeface="Comic Sans MS" panose="030F0702030302020204" pitchFamily="66" charset="0"/>
              </a:rPr>
              <a:t>Today I have been reflecting on those of you at home, with your children with you, all of the time.  Regardless of how much we love our </a:t>
            </a:r>
            <a:r>
              <a:rPr lang="en-GB" sz="1200" dirty="0" smtClean="0">
                <a:latin typeface="Comic Sans MS" panose="030F0702030302020204" pitchFamily="66" charset="0"/>
              </a:rPr>
              <a:t>family, </a:t>
            </a:r>
            <a:r>
              <a:rPr lang="en-GB" sz="1200" dirty="0" smtClean="0">
                <a:latin typeface="Comic Sans MS" panose="030F0702030302020204" pitchFamily="66" charset="0"/>
              </a:rPr>
              <a:t>sharing the same space for extended periods of time is hard.</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My memories of many wet English camping holidays in damp tents, being squished into our pea-green Vauxhall </a:t>
            </a:r>
            <a:r>
              <a:rPr lang="en-GB" sz="1200" dirty="0" err="1" smtClean="0">
                <a:latin typeface="Comic Sans MS" panose="030F0702030302020204" pitchFamily="66" charset="0"/>
              </a:rPr>
              <a:t>Chevette</a:t>
            </a:r>
            <a:r>
              <a:rPr lang="en-GB" sz="1200" dirty="0" smtClean="0">
                <a:latin typeface="Comic Sans MS" panose="030F0702030302020204" pitchFamily="66" charset="0"/>
              </a:rPr>
              <a:t> with two siblings, one who would lean heavily on me constantly (and way before the invention of the Internet) spring to mind!  Before mindfulness became something we really </a:t>
            </a:r>
            <a:r>
              <a:rPr lang="en-GB" sz="1200" dirty="0" smtClean="0">
                <a:latin typeface="Comic Sans MS" panose="030F0702030302020204" pitchFamily="66" charset="0"/>
              </a:rPr>
              <a:t>considered, </a:t>
            </a:r>
            <a:r>
              <a:rPr lang="en-GB" sz="1200" dirty="0" smtClean="0">
                <a:latin typeface="Comic Sans MS" panose="030F0702030302020204" pitchFamily="66" charset="0"/>
              </a:rPr>
              <a:t>the world of books was (and remains) a sanctuary! Listening to Roy Castle read the Secret Seven in the car was a wet holiday </a:t>
            </a:r>
            <a:r>
              <a:rPr lang="en-GB" sz="1200" dirty="0" smtClean="0">
                <a:latin typeface="Comic Sans MS" panose="030F0702030302020204" pitchFamily="66" charset="0"/>
              </a:rPr>
              <a:t>treat.</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If dipping into a book is what you need to do- it is brilliant to model this to your children- leave the ironing and read, just allow yourself to recover and move on if the day is hard and overwhelming.</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I have seen friends (with primary children) despair of their ‘friends’ </a:t>
            </a:r>
            <a:r>
              <a:rPr lang="en-GB" sz="1200" dirty="0">
                <a:latin typeface="Comic Sans MS" panose="030F0702030302020204" pitchFamily="66" charset="0"/>
              </a:rPr>
              <a:t>F</a:t>
            </a:r>
            <a:r>
              <a:rPr lang="en-GB" sz="1200" dirty="0" smtClean="0">
                <a:latin typeface="Comic Sans MS" panose="030F0702030302020204" pitchFamily="66" charset="0"/>
              </a:rPr>
              <a:t>acebook </a:t>
            </a:r>
            <a:r>
              <a:rPr lang="en-GB" sz="1200" dirty="0" smtClean="0">
                <a:latin typeface="Comic Sans MS" panose="030F0702030302020204" pitchFamily="66" charset="0"/>
              </a:rPr>
              <a:t>posts: </a:t>
            </a:r>
            <a:r>
              <a:rPr lang="en-GB" sz="1200" dirty="0" smtClean="0">
                <a:latin typeface="Comic Sans MS" panose="030F0702030302020204" pitchFamily="66" charset="0"/>
              </a:rPr>
              <a:t>the images of ‘perfect families’ managing their ‘home-learning’ without stress, arguments, fighting with the internet or needing to try and understand fronted adverbials in order to support their child.</a:t>
            </a:r>
            <a:br>
              <a:rPr lang="en-GB" sz="1200" dirty="0" smtClean="0">
                <a:latin typeface="Comic Sans MS" panose="030F0702030302020204" pitchFamily="66" charset="0"/>
              </a:rPr>
            </a:br>
            <a:r>
              <a:rPr lang="en-GB" sz="1200" dirty="0" smtClean="0">
                <a:latin typeface="Comic Sans MS" panose="030F0702030302020204" pitchFamily="66" charset="0"/>
              </a:rPr>
              <a:t>Please remember the reality of </a:t>
            </a:r>
            <a:r>
              <a:rPr lang="en-GB" sz="1200" dirty="0">
                <a:latin typeface="Comic Sans MS" panose="030F0702030302020204" pitchFamily="66" charset="0"/>
              </a:rPr>
              <a:t>F</a:t>
            </a:r>
            <a:r>
              <a:rPr lang="en-GB" sz="1200" dirty="0" smtClean="0">
                <a:latin typeface="Comic Sans MS" panose="030F0702030302020204" pitchFamily="66" charset="0"/>
              </a:rPr>
              <a:t>acebook/ Instagram- it is a glimpse and a snapshot of a moment in time- it is very rarely anyone’s actual full-time reality!</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Please know that everyone is doing the best they can on any given day- and that is going to be good enough!</a:t>
            </a:r>
            <a:br>
              <a:rPr lang="en-GB" sz="1200" dirty="0" smtClean="0">
                <a:latin typeface="Comic Sans MS" panose="030F0702030302020204" pitchFamily="66" charset="0"/>
              </a:rPr>
            </a:br>
            <a:r>
              <a:rPr lang="en-GB" sz="1200" dirty="0" smtClean="0">
                <a:latin typeface="Comic Sans MS" panose="030F0702030302020204" pitchFamily="66" charset="0"/>
              </a:rPr>
              <a:t>We are holding all of you at home in our thoughts and hope that you are doing ok.</a:t>
            </a:r>
            <a:br>
              <a:rPr lang="en-GB" sz="1200" dirty="0" smtClean="0">
                <a:latin typeface="Comic Sans MS" panose="030F0702030302020204" pitchFamily="66" charset="0"/>
              </a:rPr>
            </a:br>
            <a:r>
              <a:rPr lang="en-GB" sz="1200" dirty="0" smtClean="0">
                <a:latin typeface="Comic Sans MS" panose="030F0702030302020204" pitchFamily="66" charset="0"/>
              </a:rPr>
              <a:t>If you aren’t; please do say- we can help.</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t>
            </a:r>
            <a:br>
              <a:rPr lang="en-GB" sz="1200" dirty="0" smtClean="0">
                <a:latin typeface="Comic Sans MS" panose="030F0702030302020204" pitchFamily="66" charset="0"/>
              </a:rPr>
            </a:br>
            <a:r>
              <a:rPr lang="en-GB" sz="1200" dirty="0" smtClean="0">
                <a:latin typeface="Comic Sans MS" panose="030F0702030302020204" pitchFamily="66" charset="0"/>
              </a:rPr>
              <a:t>Please </a:t>
            </a:r>
            <a:r>
              <a:rPr lang="en-GB" sz="1200" dirty="0">
                <a:latin typeface="Comic Sans MS" panose="030F0702030302020204" pitchFamily="66" charset="0"/>
              </a:rPr>
              <a:t>do take </a:t>
            </a:r>
            <a:r>
              <a:rPr lang="en-GB" sz="1200" dirty="0" smtClean="0">
                <a:latin typeface="Comic Sans MS" panose="030F0702030302020204" pitchFamily="66" charset="0"/>
              </a:rPr>
              <a:t>care</a:t>
            </a:r>
            <a:r>
              <a:rPr lang="en-GB" sz="1200" dirty="0">
                <a:latin typeface="Comic Sans MS" panose="030F0702030302020204" pitchFamily="66" charset="0"/>
              </a:rPr>
              <a:t/>
            </a:r>
            <a:br>
              <a:rPr lang="en-GB" sz="1200" dirty="0">
                <a:latin typeface="Comic Sans MS" panose="030F0702030302020204" pitchFamily="66" charset="0"/>
              </a:rPr>
            </a:br>
            <a:r>
              <a:rPr lang="en-GB" sz="1200" dirty="0" smtClean="0">
                <a:latin typeface="Comic Sans MS" panose="030F0702030302020204" pitchFamily="66" charset="0"/>
              </a:rPr>
              <a:t>with my very best wishes</a:t>
            </a:r>
            <a:br>
              <a:rPr lang="en-GB" sz="1200" dirty="0" smtClean="0">
                <a:latin typeface="Comic Sans MS" panose="030F0702030302020204" pitchFamily="66" charset="0"/>
              </a:rPr>
            </a:br>
            <a:r>
              <a:rPr lang="en-GB" sz="1200" dirty="0" smtClean="0">
                <a:latin typeface="Comic Sans MS" panose="030F0702030302020204" pitchFamily="66" charset="0"/>
              </a:rPr>
              <a:t>Becky </a:t>
            </a:r>
            <a:r>
              <a:rPr lang="en-GB" sz="1200" dirty="0">
                <a:latin typeface="Comic Sans MS" panose="030F0702030302020204" pitchFamily="66" charset="0"/>
              </a:rPr>
              <a:t>Black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endParaRPr lang="en-GB" sz="1300" dirty="0">
              <a:latin typeface="Comic Sans MS" panose="030F0702030302020204" pitchFamily="66" charset="0"/>
            </a:endParaRPr>
          </a:p>
        </p:txBody>
      </p:sp>
      <p:sp>
        <p:nvSpPr>
          <p:cNvPr id="3" name="Subtitle 2"/>
          <p:cNvSpPr>
            <a:spLocks noGrp="1"/>
          </p:cNvSpPr>
          <p:nvPr>
            <p:ph type="subTitle" idx="1"/>
          </p:nvPr>
        </p:nvSpPr>
        <p:spPr>
          <a:xfrm>
            <a:off x="388962" y="224410"/>
            <a:ext cx="6025486" cy="1143214"/>
          </a:xfrm>
          <a:ln w="38100">
            <a:solidFill>
              <a:srgbClr val="0070C0"/>
            </a:solidFill>
          </a:ln>
        </p:spPr>
        <p:txBody>
          <a:bodyPr>
            <a:normAutofit fontScale="92500" lnSpcReduction="10000"/>
          </a:bodyPr>
          <a:lstStyle/>
          <a:p>
            <a:endParaRPr lang="en-GB" sz="1300" b="1" dirty="0">
              <a:latin typeface="Comic Sans MS" panose="030F0702030302020204" pitchFamily="66" charset="0"/>
            </a:endParaRPr>
          </a:p>
          <a:p>
            <a:r>
              <a:rPr lang="en-GB" sz="1300" b="1" dirty="0">
                <a:latin typeface="Comic Sans MS" panose="030F0702030302020204" pitchFamily="66" charset="0"/>
              </a:rPr>
              <a:t>Hatfield Peverel St Andrew’s Junior School</a:t>
            </a:r>
          </a:p>
          <a:p>
            <a:r>
              <a:rPr lang="en-GB" b="1" dirty="0">
                <a:latin typeface="Comic Sans MS" panose="030F0702030302020204" pitchFamily="66" charset="0"/>
              </a:rPr>
              <a:t>NEWSLETTER </a:t>
            </a:r>
          </a:p>
          <a:p>
            <a:r>
              <a:rPr lang="en-GB" b="1" dirty="0" smtClean="0">
                <a:latin typeface="Comic Sans MS" panose="030F0702030302020204" pitchFamily="66" charset="0"/>
              </a:rPr>
              <a:t>29th January </a:t>
            </a:r>
            <a:r>
              <a:rPr lang="en-GB" b="1" dirty="0" smtClean="0">
                <a:latin typeface="Comic Sans MS" panose="030F0702030302020204" pitchFamily="66" charset="0"/>
              </a:rPr>
              <a:t>2021</a:t>
            </a:r>
          </a:p>
          <a:p>
            <a:endParaRPr lang="en-GB" b="1" dirty="0">
              <a:latin typeface="Comic Sans MS" panose="030F0702030302020204" pitchFamily="66" charset="0"/>
            </a:endParaRPr>
          </a:p>
          <a:p>
            <a:endParaRPr lang="en-GB" dirty="0"/>
          </a:p>
        </p:txBody>
      </p:sp>
      <p:pic>
        <p:nvPicPr>
          <p:cNvPr id="4" name="Picture 3"/>
          <p:cNvPicPr>
            <a:picLocks noChangeAspect="1"/>
          </p:cNvPicPr>
          <p:nvPr/>
        </p:nvPicPr>
        <p:blipFill>
          <a:blip r:embed="rId4"/>
          <a:stretch>
            <a:fillRect/>
          </a:stretch>
        </p:blipFill>
        <p:spPr>
          <a:xfrm>
            <a:off x="528389" y="365567"/>
            <a:ext cx="673214" cy="835714"/>
          </a:xfrm>
          <a:prstGeom prst="rect">
            <a:avLst/>
          </a:prstGeom>
        </p:spPr>
      </p:pic>
      <p:pic>
        <p:nvPicPr>
          <p:cNvPr id="5" name="Picture 4"/>
          <p:cNvPicPr>
            <a:picLocks noChangeAspect="1"/>
          </p:cNvPicPr>
          <p:nvPr/>
        </p:nvPicPr>
        <p:blipFill>
          <a:blip r:embed="rId4"/>
          <a:stretch>
            <a:fillRect/>
          </a:stretch>
        </p:blipFill>
        <p:spPr>
          <a:xfrm>
            <a:off x="5635925" y="365567"/>
            <a:ext cx="673214" cy="835714"/>
          </a:xfrm>
          <a:prstGeom prst="rect">
            <a:avLst/>
          </a:prstGeom>
        </p:spPr>
      </p:pic>
      <p:sp>
        <p:nvSpPr>
          <p:cNvPr id="10" name="TextBox 9"/>
          <p:cNvSpPr txBox="1"/>
          <p:nvPr/>
        </p:nvSpPr>
        <p:spPr>
          <a:xfrm>
            <a:off x="497454" y="7225606"/>
            <a:ext cx="5937821" cy="2368790"/>
          </a:xfrm>
          <a:prstGeom prst="rect">
            <a:avLst/>
          </a:prstGeom>
          <a:noFill/>
          <a:ln w="57150">
            <a:solidFill>
              <a:srgbClr val="00B050"/>
            </a:solidFill>
          </a:ln>
        </p:spPr>
        <p:txBody>
          <a:bodyPr wrap="square" rtlCol="0">
            <a:spAutoFit/>
          </a:bodyPr>
          <a:lstStyle/>
          <a:p>
            <a:endParaRPr lang="en-GB" sz="1138" dirty="0" smtClean="0">
              <a:latin typeface="Comic Sans MS" panose="030F0702030302020204" pitchFamily="66" charset="0"/>
            </a:endParaRPr>
          </a:p>
          <a:p>
            <a:endParaRPr lang="en-GB" sz="1138" dirty="0">
              <a:latin typeface="Comic Sans MS" panose="030F0702030302020204" pitchFamily="66" charset="0"/>
            </a:endParaRPr>
          </a:p>
          <a:p>
            <a:endParaRPr lang="en-GB" sz="1138" dirty="0" smtClean="0">
              <a:latin typeface="Comic Sans MS" panose="030F0702030302020204" pitchFamily="66" charset="0"/>
            </a:endParaRPr>
          </a:p>
          <a:p>
            <a:endParaRPr lang="en-GB" sz="1138" dirty="0">
              <a:latin typeface="Comic Sans MS" panose="030F0702030302020204" pitchFamily="66" charset="0"/>
            </a:endParaRPr>
          </a:p>
          <a:p>
            <a:endParaRPr lang="en-GB" sz="1138" dirty="0" smtClean="0">
              <a:latin typeface="Comic Sans MS" panose="030F0702030302020204" pitchFamily="66" charset="0"/>
            </a:endParaRPr>
          </a:p>
          <a:p>
            <a:endParaRPr lang="en-GB" sz="1138" dirty="0">
              <a:latin typeface="Comic Sans MS" panose="030F0702030302020204" pitchFamily="66" charset="0"/>
            </a:endParaRPr>
          </a:p>
          <a:p>
            <a:endParaRPr lang="en-GB" sz="1138" dirty="0" smtClean="0">
              <a:latin typeface="Comic Sans MS" panose="030F0702030302020204" pitchFamily="66" charset="0"/>
            </a:endParaRPr>
          </a:p>
          <a:p>
            <a:endParaRPr lang="en-GB" sz="1138" dirty="0">
              <a:latin typeface="Comic Sans MS" panose="030F0702030302020204" pitchFamily="66" charset="0"/>
            </a:endParaRPr>
          </a:p>
          <a:p>
            <a:endParaRPr lang="en-GB" sz="1138" dirty="0" smtClean="0">
              <a:latin typeface="Comic Sans MS" panose="030F0702030302020204" pitchFamily="66" charset="0"/>
            </a:endParaRPr>
          </a:p>
          <a:p>
            <a:endParaRPr lang="en-GB" sz="1138" dirty="0">
              <a:latin typeface="Comic Sans MS" panose="030F0702030302020204" pitchFamily="66" charset="0"/>
            </a:endParaRPr>
          </a:p>
          <a:p>
            <a:endParaRPr lang="en-GB" sz="1138" dirty="0" smtClean="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p:txBody>
      </p:sp>
      <p:pic>
        <p:nvPicPr>
          <p:cNvPr id="12" name="Picture 11"/>
          <p:cNvPicPr>
            <a:picLocks noChangeAspect="1"/>
          </p:cNvPicPr>
          <p:nvPr/>
        </p:nvPicPr>
        <p:blipFill>
          <a:blip r:embed="rId5"/>
          <a:stretch>
            <a:fillRect/>
          </a:stretch>
        </p:blipFill>
        <p:spPr>
          <a:xfrm>
            <a:off x="990191" y="7526765"/>
            <a:ext cx="2128242" cy="1416248"/>
          </a:xfrm>
          <a:prstGeom prst="rect">
            <a:avLst/>
          </a:prstGeom>
        </p:spPr>
      </p:pic>
      <p:sp>
        <p:nvSpPr>
          <p:cNvPr id="15" name="TextBox 14"/>
          <p:cNvSpPr txBox="1"/>
          <p:nvPr/>
        </p:nvSpPr>
        <p:spPr>
          <a:xfrm>
            <a:off x="3476245" y="7313162"/>
            <a:ext cx="2625941" cy="2193677"/>
          </a:xfrm>
          <a:prstGeom prst="rect">
            <a:avLst/>
          </a:prstGeom>
          <a:noFill/>
        </p:spPr>
        <p:txBody>
          <a:bodyPr wrap="square" rtlCol="0">
            <a:spAutoFit/>
          </a:bodyPr>
          <a:lstStyle/>
          <a:p>
            <a:pPr algn="ctr"/>
            <a:endParaRPr lang="en-GB" sz="1138" dirty="0" smtClean="0">
              <a:latin typeface="Comic Sans MS" panose="030F0702030302020204" pitchFamily="66" charset="0"/>
            </a:endParaRPr>
          </a:p>
          <a:p>
            <a:pPr algn="ctr"/>
            <a:r>
              <a:rPr lang="en-GB" sz="1138" dirty="0" smtClean="0">
                <a:latin typeface="Comic Sans MS" panose="030F0702030302020204" pitchFamily="66" charset="0"/>
              </a:rPr>
              <a:t>Wishing </a:t>
            </a:r>
            <a:r>
              <a:rPr lang="en-GB" sz="1138" dirty="0">
                <a:latin typeface="Comic Sans MS" panose="030F0702030302020204" pitchFamily="66" charset="0"/>
              </a:rPr>
              <a:t>a very </a:t>
            </a:r>
            <a:r>
              <a:rPr lang="en-GB" sz="1138" b="1" dirty="0">
                <a:latin typeface="Comic Sans MS" panose="030F0702030302020204" pitchFamily="66" charset="0"/>
              </a:rPr>
              <a:t>Happy Birthday </a:t>
            </a:r>
            <a:r>
              <a:rPr lang="en-GB" sz="1138" dirty="0">
                <a:latin typeface="Comic Sans MS" panose="030F0702030302020204" pitchFamily="66" charset="0"/>
              </a:rPr>
              <a:t>to the children who have celebrated their birthdays between: </a:t>
            </a:r>
          </a:p>
          <a:p>
            <a:pPr algn="ctr"/>
            <a:r>
              <a:rPr lang="en-GB" sz="1138" b="1" dirty="0">
                <a:latin typeface="Comic Sans MS" panose="030F0702030302020204" pitchFamily="66" charset="0"/>
              </a:rPr>
              <a:t>January </a:t>
            </a:r>
            <a:r>
              <a:rPr lang="en-GB" sz="1138" b="1" dirty="0" smtClean="0">
                <a:latin typeface="Comic Sans MS" panose="030F0702030302020204" pitchFamily="66" charset="0"/>
              </a:rPr>
              <a:t>25</a:t>
            </a:r>
            <a:r>
              <a:rPr lang="en-GB" sz="1138" b="1" baseline="30000" dirty="0" smtClean="0">
                <a:latin typeface="Comic Sans MS" panose="030F0702030302020204" pitchFamily="66" charset="0"/>
              </a:rPr>
              <a:t>th</a:t>
            </a:r>
            <a:r>
              <a:rPr lang="en-GB" sz="1138" b="1" dirty="0" smtClean="0">
                <a:latin typeface="Comic Sans MS" panose="030F0702030302020204" pitchFamily="66" charset="0"/>
              </a:rPr>
              <a:t> </a:t>
            </a:r>
            <a:r>
              <a:rPr lang="en-GB" sz="1138" b="1" dirty="0">
                <a:latin typeface="Comic Sans MS" panose="030F0702030302020204" pitchFamily="66" charset="0"/>
              </a:rPr>
              <a:t>and January </a:t>
            </a:r>
            <a:r>
              <a:rPr lang="en-GB" sz="1138" b="1" dirty="0" smtClean="0">
                <a:latin typeface="Comic Sans MS" panose="030F0702030302020204" pitchFamily="66" charset="0"/>
              </a:rPr>
              <a:t>31st  </a:t>
            </a:r>
            <a:endParaRPr lang="en-GB" sz="1138" b="1" dirty="0">
              <a:latin typeface="Comic Sans MS" panose="030F0702030302020204" pitchFamily="66" charset="0"/>
            </a:endParaRPr>
          </a:p>
          <a:p>
            <a:pPr algn="ctr"/>
            <a:endParaRPr lang="en-GB" sz="1138" dirty="0">
              <a:solidFill>
                <a:srgbClr val="FF0000"/>
              </a:solidFill>
              <a:latin typeface="Comic Sans MS" panose="030F0702030302020204" pitchFamily="66" charset="0"/>
            </a:endParaRPr>
          </a:p>
          <a:p>
            <a:pPr algn="ctr"/>
            <a:r>
              <a:rPr lang="en-GB" sz="1138" b="1" dirty="0" smtClean="0">
                <a:solidFill>
                  <a:srgbClr val="FF0000"/>
                </a:solidFill>
                <a:latin typeface="Comic Sans MS" panose="030F0702030302020204" pitchFamily="66" charset="0"/>
              </a:rPr>
              <a:t>Ella, </a:t>
            </a:r>
            <a:r>
              <a:rPr lang="en-GB" sz="1138" b="1" dirty="0">
                <a:solidFill>
                  <a:schemeClr val="accent1">
                    <a:lumMod val="75000"/>
                  </a:schemeClr>
                </a:solidFill>
                <a:latin typeface="Comic Sans MS" panose="030F0702030302020204" pitchFamily="66" charset="0"/>
              </a:rPr>
              <a:t>L</a:t>
            </a:r>
            <a:r>
              <a:rPr lang="en-GB" sz="1138" b="1" dirty="0" smtClean="0">
                <a:solidFill>
                  <a:schemeClr val="accent1">
                    <a:lumMod val="75000"/>
                  </a:schemeClr>
                </a:solidFill>
                <a:latin typeface="Comic Sans MS" panose="030F0702030302020204" pitchFamily="66" charset="0"/>
              </a:rPr>
              <a:t>ily-Eve, </a:t>
            </a:r>
            <a:r>
              <a:rPr lang="en-GB" sz="1138" b="1" dirty="0" smtClean="0">
                <a:solidFill>
                  <a:srgbClr val="00B050"/>
                </a:solidFill>
                <a:latin typeface="Comic Sans MS" panose="030F0702030302020204" pitchFamily="66" charset="0"/>
              </a:rPr>
              <a:t>Louie,</a:t>
            </a:r>
            <a:endParaRPr lang="en-GB" sz="1138" b="1" dirty="0">
              <a:solidFill>
                <a:schemeClr val="accent1">
                  <a:lumMod val="75000"/>
                </a:schemeClr>
              </a:solidFill>
              <a:latin typeface="Comic Sans MS" panose="030F0702030302020204" pitchFamily="66" charset="0"/>
            </a:endParaRPr>
          </a:p>
          <a:p>
            <a:pPr algn="ctr"/>
            <a:endParaRPr lang="en-GB" sz="1138" b="1" dirty="0">
              <a:solidFill>
                <a:schemeClr val="accent1">
                  <a:lumMod val="75000"/>
                </a:schemeClr>
              </a:solidFill>
              <a:latin typeface="Comic Sans MS" panose="030F0702030302020204" pitchFamily="66" charset="0"/>
            </a:endParaRPr>
          </a:p>
          <a:p>
            <a:pPr algn="ctr"/>
            <a:r>
              <a:rPr lang="en-GB" sz="1138" b="1" dirty="0" smtClean="0">
                <a:solidFill>
                  <a:srgbClr val="7030A0"/>
                </a:solidFill>
                <a:latin typeface="Comic Sans MS" panose="030F0702030302020204" pitchFamily="66" charset="0"/>
              </a:rPr>
              <a:t>Brooke, </a:t>
            </a:r>
            <a:r>
              <a:rPr lang="en-GB" sz="1138" b="1" dirty="0" smtClean="0">
                <a:solidFill>
                  <a:schemeClr val="accent2"/>
                </a:solidFill>
                <a:latin typeface="Comic Sans MS" panose="030F0702030302020204" pitchFamily="66" charset="0"/>
              </a:rPr>
              <a:t>Ada</a:t>
            </a:r>
            <a:r>
              <a:rPr lang="en-GB" sz="1138" b="1" dirty="0" smtClean="0">
                <a:solidFill>
                  <a:srgbClr val="7030A0"/>
                </a:solidFill>
                <a:latin typeface="Comic Sans MS" panose="030F0702030302020204" pitchFamily="66" charset="0"/>
              </a:rPr>
              <a:t>, </a:t>
            </a:r>
            <a:r>
              <a:rPr lang="en-GB" sz="1138" b="1" dirty="0" smtClean="0">
                <a:solidFill>
                  <a:srgbClr val="0AB0C6"/>
                </a:solidFill>
                <a:latin typeface="Comic Sans MS" panose="030F0702030302020204" pitchFamily="66" charset="0"/>
              </a:rPr>
              <a:t>Hendry</a:t>
            </a:r>
          </a:p>
          <a:p>
            <a:pPr algn="ctr"/>
            <a:endParaRPr lang="en-GB" sz="1138" b="1" dirty="0" smtClean="0">
              <a:solidFill>
                <a:srgbClr val="0AB0C6"/>
              </a:solidFill>
              <a:latin typeface="Comic Sans MS" panose="030F0702030302020204" pitchFamily="66" charset="0"/>
            </a:endParaRPr>
          </a:p>
          <a:p>
            <a:pPr algn="ctr"/>
            <a:r>
              <a:rPr lang="en-GB" sz="1138" b="1" dirty="0" smtClean="0">
                <a:solidFill>
                  <a:srgbClr val="C40C38"/>
                </a:solidFill>
                <a:latin typeface="Comic Sans MS" panose="030F0702030302020204" pitchFamily="66" charset="0"/>
              </a:rPr>
              <a:t>Mrs Stephenson</a:t>
            </a:r>
          </a:p>
          <a:p>
            <a:pPr algn="ctr"/>
            <a:endParaRPr lang="en-GB" sz="1138" b="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850870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84124" y="316511"/>
            <a:ext cx="5991497" cy="3416320"/>
            <a:chOff x="429042" y="1544879"/>
            <a:chExt cx="5991497" cy="3416320"/>
          </a:xfrm>
        </p:grpSpPr>
        <p:pic>
          <p:nvPicPr>
            <p:cNvPr id="2" name="Picture 1"/>
            <p:cNvPicPr>
              <a:picLocks noChangeAspect="1"/>
            </p:cNvPicPr>
            <p:nvPr/>
          </p:nvPicPr>
          <p:blipFill rotWithShape="1">
            <a:blip r:embed="rId2"/>
            <a:srcRect r="1901" b="2844"/>
            <a:stretch/>
          </p:blipFill>
          <p:spPr>
            <a:xfrm>
              <a:off x="810043" y="2412275"/>
              <a:ext cx="2359877" cy="1436914"/>
            </a:xfrm>
            <a:prstGeom prst="rect">
              <a:avLst/>
            </a:prstGeom>
          </p:spPr>
        </p:pic>
        <p:sp>
          <p:nvSpPr>
            <p:cNvPr id="3" name="TextBox 2"/>
            <p:cNvSpPr txBox="1"/>
            <p:nvPr/>
          </p:nvSpPr>
          <p:spPr>
            <a:xfrm>
              <a:off x="429042" y="1544879"/>
              <a:ext cx="5991497" cy="3416320"/>
            </a:xfrm>
            <a:prstGeom prst="rect">
              <a:avLst/>
            </a:prstGeom>
            <a:noFill/>
            <a:ln w="76200">
              <a:solidFill>
                <a:srgbClr val="00B050"/>
              </a:solidFill>
            </a:ln>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sp>
          <p:nvSpPr>
            <p:cNvPr id="4" name="TextBox 3"/>
            <p:cNvSpPr txBox="1"/>
            <p:nvPr/>
          </p:nvSpPr>
          <p:spPr>
            <a:xfrm>
              <a:off x="3291840" y="1637212"/>
              <a:ext cx="2934789" cy="3231654"/>
            </a:xfrm>
            <a:prstGeom prst="rect">
              <a:avLst/>
            </a:prstGeom>
            <a:noFill/>
          </p:spPr>
          <p:txBody>
            <a:bodyPr wrap="square" rtlCol="0">
              <a:spAutoFit/>
            </a:bodyPr>
            <a:lstStyle/>
            <a:p>
              <a:pPr algn="ctr"/>
              <a:r>
                <a:rPr lang="en-GB" b="1" dirty="0" smtClean="0">
                  <a:latin typeface="Comic Sans MS" panose="030F0702030302020204" pitchFamily="66" charset="0"/>
                </a:rPr>
                <a:t>THANK YOU REALITY CHURCH</a:t>
              </a:r>
            </a:p>
            <a:p>
              <a:pPr algn="ctr"/>
              <a:r>
                <a:rPr lang="en-GB" sz="1200" dirty="0" smtClean="0">
                  <a:latin typeface="Comic Sans MS" panose="030F0702030302020204" pitchFamily="66" charset="0"/>
                </a:rPr>
                <a:t>It was lovely enjoying a collective worship filmed by our friends at Reality Church this week.</a:t>
              </a:r>
            </a:p>
            <a:p>
              <a:pPr algn="ctr"/>
              <a:r>
                <a:rPr lang="en-GB" sz="1200" dirty="0" smtClean="0">
                  <a:latin typeface="Comic Sans MS" panose="030F0702030302020204" pitchFamily="66" charset="0"/>
                </a:rPr>
                <a:t>Sandie, Esther and Eddie had created a short film with stories, a magic trick and a prayer that was on the theme of ‘</a:t>
              </a:r>
              <a:r>
                <a:rPr lang="en-GB" sz="1200" smtClean="0">
                  <a:latin typeface="Comic Sans MS" panose="030F0702030302020204" pitchFamily="66" charset="0"/>
                </a:rPr>
                <a:t>Being </a:t>
              </a:r>
              <a:r>
                <a:rPr lang="en-GB" sz="1200" smtClean="0">
                  <a:latin typeface="Comic Sans MS" panose="030F0702030302020204" pitchFamily="66" charset="0"/>
                </a:rPr>
                <a:t>Connected</a:t>
              </a:r>
              <a:r>
                <a:rPr lang="en-GB" sz="1200" dirty="0" smtClean="0">
                  <a:latin typeface="Comic Sans MS" panose="030F0702030302020204" pitchFamily="66" charset="0"/>
                </a:rPr>
                <a:t>’.</a:t>
              </a:r>
            </a:p>
            <a:p>
              <a:pPr algn="ctr"/>
              <a:r>
                <a:rPr lang="en-GB" sz="1200" dirty="0" smtClean="0">
                  <a:latin typeface="Comic Sans MS" panose="030F0702030302020204" pitchFamily="66" charset="0"/>
                </a:rPr>
                <a:t>We really appreciate the thought, time and effort that Barry and Ria and the Team from Reality Church put into these online assemblies.</a:t>
              </a:r>
            </a:p>
            <a:p>
              <a:pPr algn="ctr"/>
              <a:r>
                <a:rPr lang="en-GB" sz="1200" dirty="0" smtClean="0">
                  <a:latin typeface="Comic Sans MS" panose="030F0702030302020204" pitchFamily="66" charset="0"/>
                </a:rPr>
                <a:t>I know that they are keeping the St Andrew’s family in their thoughts and prayers at the moment.</a:t>
              </a:r>
              <a:endParaRPr lang="en-GB" dirty="0">
                <a:latin typeface="Comic Sans MS" panose="030F0702030302020204" pitchFamily="66" charset="0"/>
              </a:endParaRPr>
            </a:p>
          </p:txBody>
        </p:sp>
      </p:grpSp>
      <p:grpSp>
        <p:nvGrpSpPr>
          <p:cNvPr id="12" name="Group 11"/>
          <p:cNvGrpSpPr/>
          <p:nvPr/>
        </p:nvGrpSpPr>
        <p:grpSpPr>
          <a:xfrm>
            <a:off x="371769" y="3973338"/>
            <a:ext cx="5991497" cy="1443789"/>
            <a:chOff x="384124" y="4347411"/>
            <a:chExt cx="5991497" cy="1443789"/>
          </a:xfrm>
        </p:grpSpPr>
        <p:sp>
          <p:nvSpPr>
            <p:cNvPr id="6" name="TextBox 5"/>
            <p:cNvSpPr txBox="1"/>
            <p:nvPr/>
          </p:nvSpPr>
          <p:spPr>
            <a:xfrm>
              <a:off x="384124" y="4347411"/>
              <a:ext cx="5991497" cy="1443789"/>
            </a:xfrm>
            <a:prstGeom prst="rect">
              <a:avLst/>
            </a:prstGeom>
            <a:noFill/>
            <a:ln w="127000" cmpd="tri">
              <a:solidFill>
                <a:schemeClr val="accent1">
                  <a:lumMod val="75000"/>
                </a:schemeClr>
              </a:solidFill>
            </a:ln>
          </p:spPr>
          <p:txBody>
            <a:bodyPr wrap="square" rtlCol="0">
              <a:spAutoFit/>
            </a:bodyPr>
            <a:lstStyle/>
            <a:p>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54481" y="4347411"/>
              <a:ext cx="1627230" cy="1251284"/>
            </a:xfrm>
            <a:prstGeom prst="rect">
              <a:avLst/>
            </a:prstGeom>
          </p:spPr>
        </p:pic>
        <p:sp>
          <p:nvSpPr>
            <p:cNvPr id="8" name="TextBox 7"/>
            <p:cNvSpPr txBox="1"/>
            <p:nvPr/>
          </p:nvSpPr>
          <p:spPr>
            <a:xfrm>
              <a:off x="481482" y="4600227"/>
              <a:ext cx="4301656" cy="738664"/>
            </a:xfrm>
            <a:prstGeom prst="rect">
              <a:avLst/>
            </a:prstGeom>
            <a:noFill/>
          </p:spPr>
          <p:txBody>
            <a:bodyPr wrap="square" rtlCol="0">
              <a:spAutoFit/>
            </a:bodyPr>
            <a:lstStyle/>
            <a:p>
              <a:pPr algn="ctr"/>
              <a:r>
                <a:rPr lang="en-GB" sz="1400" dirty="0" smtClean="0"/>
                <a:t>Thank you so much to David Evans from ‘Essex PC Helps’ for his kind donation of 3 refurbished laptops.</a:t>
              </a:r>
            </a:p>
            <a:p>
              <a:pPr algn="ctr"/>
              <a:r>
                <a:rPr lang="en-GB" sz="1400" dirty="0" smtClean="0"/>
                <a:t>We really appreciate this kind gesture.</a:t>
              </a:r>
              <a:endParaRPr lang="en-GB" sz="1400" dirty="0"/>
            </a:p>
          </p:txBody>
        </p:sp>
      </p:grpSp>
      <p:grpSp>
        <p:nvGrpSpPr>
          <p:cNvPr id="13" name="Group 12"/>
          <p:cNvGrpSpPr/>
          <p:nvPr/>
        </p:nvGrpSpPr>
        <p:grpSpPr>
          <a:xfrm>
            <a:off x="384124" y="5657634"/>
            <a:ext cx="6128971" cy="3323987"/>
            <a:chOff x="384124" y="6529137"/>
            <a:chExt cx="6128971" cy="3323987"/>
          </a:xfrm>
        </p:grpSpPr>
        <p:sp>
          <p:nvSpPr>
            <p:cNvPr id="9" name="TextBox 8"/>
            <p:cNvSpPr txBox="1"/>
            <p:nvPr/>
          </p:nvSpPr>
          <p:spPr>
            <a:xfrm>
              <a:off x="384124" y="6529137"/>
              <a:ext cx="6128971" cy="3323987"/>
            </a:xfrm>
            <a:prstGeom prst="rect">
              <a:avLst/>
            </a:prstGeom>
            <a:noFill/>
            <a:ln w="98425" cmpd="thickThin">
              <a:solidFill>
                <a:srgbClr val="0AB0C6"/>
              </a:solidFill>
            </a:ln>
          </p:spPr>
          <p:txBody>
            <a:bodyPr wrap="square" rtlCol="0">
              <a:spAutoFit/>
            </a:bodyPr>
            <a:lstStyle/>
            <a:p>
              <a:pPr algn="ctr"/>
              <a:endParaRPr lang="en-GB" sz="1400" b="1" u="sng" dirty="0" smtClean="0">
                <a:latin typeface="Comic Sans MS" panose="030F0702030302020204" pitchFamily="66" charset="0"/>
              </a:endParaRPr>
            </a:p>
            <a:p>
              <a:pPr algn="ctr"/>
              <a:r>
                <a:rPr lang="en-GB" sz="1400" b="1" u="sng" dirty="0" smtClean="0">
                  <a:latin typeface="Comic Sans MS" panose="030F0702030302020204" pitchFamily="66" charset="0"/>
                </a:rPr>
                <a:t>STAFF CHANGES AFOOT</a:t>
              </a:r>
            </a:p>
            <a:p>
              <a:pPr algn="ctr"/>
              <a:endParaRPr lang="en-GB" sz="1400" b="1" u="sng" dirty="0" smtClean="0">
                <a:latin typeface="Comic Sans MS" panose="030F0702030302020204" pitchFamily="66" charset="0"/>
              </a:endParaRPr>
            </a:p>
            <a:p>
              <a:pPr algn="ctr"/>
              <a:r>
                <a:rPr lang="en-GB" sz="1200" dirty="0" smtClean="0">
                  <a:latin typeface="Comic Sans MS" panose="030F0702030302020204" pitchFamily="66" charset="0"/>
                </a:rPr>
                <a:t>We are really pleased to be welcoming back Mrs Bourne </a:t>
              </a:r>
            </a:p>
            <a:p>
              <a:pPr algn="ctr"/>
              <a:r>
                <a:rPr lang="en-GB" sz="1200" dirty="0" smtClean="0">
                  <a:latin typeface="Comic Sans MS" panose="030F0702030302020204" pitchFamily="66" charset="0"/>
                </a:rPr>
                <a:t>to St Andrew’s after the birth of her third baby in June.</a:t>
              </a:r>
            </a:p>
            <a:p>
              <a:pPr algn="ctr"/>
              <a:r>
                <a:rPr lang="en-GB" sz="1200" dirty="0" smtClean="0">
                  <a:latin typeface="Comic Sans MS" panose="030F0702030302020204" pitchFamily="66" charset="0"/>
                </a:rPr>
                <a:t>She is going to be re-joining the Year Three team and will be working on a Monday and Tuesday in Apple base (after lockdown).</a:t>
              </a:r>
            </a:p>
            <a:p>
              <a:pPr algn="ctr"/>
              <a:endParaRPr lang="en-GB" sz="1200" dirty="0" smtClean="0">
                <a:latin typeface="Comic Sans MS" panose="030F0702030302020204" pitchFamily="66" charset="0"/>
              </a:endParaRPr>
            </a:p>
            <a:p>
              <a:pPr algn="ctr"/>
              <a:r>
                <a:rPr lang="en-GB" sz="1200" dirty="0" smtClean="0">
                  <a:latin typeface="Comic Sans MS" panose="030F0702030302020204" pitchFamily="66" charset="0"/>
                </a:rPr>
                <a:t>This of course means that we are saying Goodbye to Mrs Reynolds who has been teaching in Year Three since September.</a:t>
              </a:r>
            </a:p>
            <a:p>
              <a:pPr algn="ctr"/>
              <a:r>
                <a:rPr lang="en-GB" sz="1200" dirty="0" smtClean="0">
                  <a:latin typeface="Comic Sans MS" panose="030F0702030302020204" pitchFamily="66" charset="0"/>
                </a:rPr>
                <a:t>We shall all miss her greatly and are hoping that we will see her again in school very soon.</a:t>
              </a:r>
            </a:p>
            <a:p>
              <a:pPr algn="ctr"/>
              <a:endParaRPr lang="en-GB" sz="1200" dirty="0" smtClean="0">
                <a:latin typeface="Comic Sans MS" panose="030F0702030302020204" pitchFamily="66" charset="0"/>
              </a:endParaRPr>
            </a:p>
            <a:p>
              <a:pPr algn="ctr"/>
              <a:r>
                <a:rPr lang="en-GB" sz="1200" dirty="0" smtClean="0">
                  <a:latin typeface="Comic Sans MS" panose="030F0702030302020204" pitchFamily="66" charset="0"/>
                </a:rPr>
                <a:t>Mrs Draper (our School Business Manager) </a:t>
              </a:r>
            </a:p>
            <a:p>
              <a:pPr algn="ctr"/>
              <a:r>
                <a:rPr lang="en-GB" sz="1200" dirty="0" smtClean="0">
                  <a:latin typeface="Comic Sans MS" panose="030F0702030302020204" pitchFamily="66" charset="0"/>
                </a:rPr>
                <a:t>will also be leaving us in March.</a:t>
              </a:r>
            </a:p>
            <a:p>
              <a:pPr algn="ctr"/>
              <a:r>
                <a:rPr lang="en-GB" sz="1200" dirty="0" smtClean="0">
                  <a:latin typeface="Comic Sans MS" panose="030F0702030302020204" pitchFamily="66" charset="0"/>
                </a:rPr>
                <a:t>We will miss her very much and wish her well in her new role as Finance Officer in a Secondary School.</a:t>
              </a:r>
              <a:endParaRPr lang="en-GB" sz="1200" dirty="0"/>
            </a:p>
          </p:txBody>
        </p:sp>
        <p:pic>
          <p:nvPicPr>
            <p:cNvPr id="10" name="Picture 9"/>
            <p:cNvPicPr/>
            <p:nvPr/>
          </p:nvPicPr>
          <p:blipFill>
            <a:blip r:embed="rId4">
              <a:extLst>
                <a:ext uri="{28A0092B-C50C-407E-A947-70E740481C1C}">
                  <a14:useLocalDpi xmlns:a14="http://schemas.microsoft.com/office/drawing/2010/main" val="0"/>
                </a:ext>
              </a:extLst>
            </a:blip>
            <a:srcRect/>
            <a:stretch>
              <a:fillRect/>
            </a:stretch>
          </p:blipFill>
          <p:spPr bwMode="auto">
            <a:xfrm>
              <a:off x="5927269" y="6670710"/>
              <a:ext cx="435997" cy="724003"/>
            </a:xfrm>
            <a:prstGeom prst="rect">
              <a:avLst/>
            </a:prstGeom>
            <a:noFill/>
            <a:ln>
              <a:noFill/>
            </a:ln>
          </p:spPr>
        </p:pic>
        <p:pic>
          <p:nvPicPr>
            <p:cNvPr id="11" name="Picture 10"/>
            <p:cNvPicPr>
              <a:picLocks noChangeAspect="1"/>
            </p:cNvPicPr>
            <p:nvPr/>
          </p:nvPicPr>
          <p:blipFill>
            <a:blip r:embed="rId5"/>
            <a:stretch>
              <a:fillRect/>
            </a:stretch>
          </p:blipFill>
          <p:spPr>
            <a:xfrm>
              <a:off x="631064" y="8699813"/>
              <a:ext cx="514750" cy="712135"/>
            </a:xfrm>
            <a:prstGeom prst="rect">
              <a:avLst/>
            </a:prstGeom>
          </p:spPr>
        </p:pic>
      </p:grpSp>
      <p:pic>
        <p:nvPicPr>
          <p:cNvPr id="14" name="Picture 13"/>
          <p:cNvPicPr>
            <a:picLocks noChangeAspect="1"/>
          </p:cNvPicPr>
          <p:nvPr/>
        </p:nvPicPr>
        <p:blipFill>
          <a:blip r:embed="rId6"/>
          <a:stretch>
            <a:fillRect/>
          </a:stretch>
        </p:blipFill>
        <p:spPr>
          <a:xfrm>
            <a:off x="5687933" y="7828310"/>
            <a:ext cx="457334" cy="704936"/>
          </a:xfrm>
          <a:prstGeom prst="rect">
            <a:avLst/>
          </a:prstGeom>
        </p:spPr>
      </p:pic>
    </p:spTree>
    <p:extLst>
      <p:ext uri="{BB962C8B-B14F-4D97-AF65-F5344CB8AC3E}">
        <p14:creationId xmlns:p14="http://schemas.microsoft.com/office/powerpoint/2010/main" val="3506442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59993" y="5451265"/>
            <a:ext cx="5474043" cy="3970318"/>
            <a:chOff x="704334" y="5276336"/>
            <a:chExt cx="5474043" cy="3970318"/>
          </a:xfrm>
        </p:grpSpPr>
        <p:sp>
          <p:nvSpPr>
            <p:cNvPr id="3" name="TextBox 2"/>
            <p:cNvSpPr txBox="1"/>
            <p:nvPr/>
          </p:nvSpPr>
          <p:spPr>
            <a:xfrm>
              <a:off x="704334" y="5276336"/>
              <a:ext cx="5474043" cy="3970318"/>
            </a:xfrm>
            <a:prstGeom prst="rect">
              <a:avLst/>
            </a:prstGeom>
            <a:noFill/>
            <a:ln w="111125">
              <a:solidFill>
                <a:srgbClr val="C00000"/>
              </a:solidFill>
            </a:ln>
          </p:spPr>
          <p:txBody>
            <a:bodyPr wrap="square" rtlCol="0">
              <a:spAutoFit/>
            </a:bodyPr>
            <a:lstStyle/>
            <a:p>
              <a:pPr algn="ctr"/>
              <a:endParaRPr lang="en-GB" b="1" dirty="0" smtClean="0">
                <a:latin typeface="Comic Sans MS" panose="030F0702030302020204" pitchFamily="66" charset="0"/>
              </a:endParaRPr>
            </a:p>
            <a:p>
              <a:pPr algn="ctr"/>
              <a:r>
                <a:rPr lang="en-GB" b="1" u="sng" dirty="0" smtClean="0">
                  <a:latin typeface="Comic Sans MS" panose="030F0702030302020204" pitchFamily="66" charset="0"/>
                </a:rPr>
                <a:t>Delicious Cake delivery from Harry G!</a:t>
              </a:r>
            </a:p>
            <a:p>
              <a:r>
                <a:rPr lang="en-GB" dirty="0" smtClean="0">
                  <a:latin typeface="Comic Sans MS" panose="030F0702030302020204" pitchFamily="66" charset="0"/>
                </a:rPr>
                <a:t>			</a:t>
              </a:r>
            </a:p>
            <a:p>
              <a:r>
                <a:rPr lang="en-GB" dirty="0" smtClean="0">
                  <a:latin typeface="Comic Sans MS" panose="030F0702030302020204" pitchFamily="66" charset="0"/>
                </a:rPr>
                <a:t>			The </a:t>
              </a:r>
              <a:r>
                <a:rPr lang="en-GB" dirty="0">
                  <a:latin typeface="Comic Sans MS" panose="030F0702030302020204" pitchFamily="66" charset="0"/>
                </a:rPr>
                <a:t>staff have been </a:t>
              </a:r>
              <a:r>
                <a:rPr lang="en-GB" dirty="0" smtClean="0">
                  <a:latin typeface="Comic Sans MS" panose="030F0702030302020204" pitchFamily="66" charset="0"/>
                </a:rPr>
                <a:t>			very </a:t>
              </a:r>
              <a:r>
                <a:rPr lang="en-GB" dirty="0">
                  <a:latin typeface="Comic Sans MS" panose="030F0702030302020204" pitchFamily="66" charset="0"/>
                </a:rPr>
                <a:t>lucky to have had </a:t>
              </a:r>
              <a:r>
                <a:rPr lang="en-GB" dirty="0" smtClean="0">
                  <a:latin typeface="Comic Sans MS" panose="030F0702030302020204" pitchFamily="66" charset="0"/>
                </a:rPr>
                <a:t>			a </a:t>
              </a:r>
              <a:r>
                <a:rPr lang="en-GB" dirty="0">
                  <a:latin typeface="Comic Sans MS" panose="030F0702030302020204" pitchFamily="66" charset="0"/>
                </a:rPr>
                <a:t>number of delicious </a:t>
              </a:r>
              <a:r>
                <a:rPr lang="en-GB" dirty="0" smtClean="0">
                  <a:latin typeface="Comic Sans MS" panose="030F0702030302020204" pitchFamily="66" charset="0"/>
                </a:rPr>
                <a:t>			deliveries </a:t>
              </a:r>
              <a:r>
                <a:rPr lang="en-GB" dirty="0">
                  <a:latin typeface="Comic Sans MS" panose="030F0702030302020204" pitchFamily="66" charset="0"/>
                </a:rPr>
                <a:t>from Harry </a:t>
              </a:r>
              <a:r>
                <a:rPr lang="en-GB" dirty="0" smtClean="0">
                  <a:latin typeface="Comic Sans MS" panose="030F0702030302020204" pitchFamily="66" charset="0"/>
                </a:rPr>
                <a:t>			this </a:t>
              </a:r>
              <a:r>
                <a:rPr lang="en-GB" dirty="0">
                  <a:latin typeface="Comic Sans MS" panose="030F0702030302020204" pitchFamily="66" charset="0"/>
                </a:rPr>
                <a:t>term!</a:t>
              </a:r>
            </a:p>
            <a:p>
              <a:r>
                <a:rPr lang="en-GB" dirty="0" smtClean="0">
                  <a:latin typeface="Comic Sans MS" panose="030F0702030302020204" pitchFamily="66" charset="0"/>
                </a:rPr>
                <a:t>			Today’s </a:t>
              </a:r>
              <a:r>
                <a:rPr lang="en-GB" dirty="0">
                  <a:latin typeface="Comic Sans MS" panose="030F0702030302020204" pitchFamily="66" charset="0"/>
                </a:rPr>
                <a:t>was amazing! </a:t>
              </a:r>
              <a:r>
                <a:rPr lang="en-GB" dirty="0" smtClean="0">
                  <a:latin typeface="Comic Sans MS" panose="030F0702030302020204" pitchFamily="66" charset="0"/>
                </a:rPr>
                <a:t>			Thank you for taking </a:t>
              </a:r>
              <a:r>
                <a:rPr lang="en-GB" dirty="0">
                  <a:latin typeface="Comic Sans MS" panose="030F0702030302020204" pitchFamily="66" charset="0"/>
                </a:rPr>
                <a:t>so </a:t>
              </a:r>
              <a:r>
                <a:rPr lang="en-GB" dirty="0" smtClean="0">
                  <a:latin typeface="Comic Sans MS" panose="030F0702030302020204" pitchFamily="66" charset="0"/>
                </a:rPr>
                <a:t>			much </a:t>
              </a:r>
              <a:r>
                <a:rPr lang="en-GB" dirty="0">
                  <a:latin typeface="Comic Sans MS" panose="030F0702030302020204" pitchFamily="66" charset="0"/>
                </a:rPr>
                <a:t>time to </a:t>
              </a:r>
              <a:r>
                <a:rPr lang="en-GB" dirty="0" smtClean="0">
                  <a:latin typeface="Comic Sans MS" panose="030F0702030302020204" pitchFamily="66" charset="0"/>
                </a:rPr>
                <a:t>make </a:t>
              </a:r>
              <a:r>
                <a:rPr lang="en-GB" dirty="0">
                  <a:latin typeface="Comic Sans MS" panose="030F0702030302020204" pitchFamily="66" charset="0"/>
                </a:rPr>
                <a:t>and </a:t>
              </a:r>
              <a:r>
                <a:rPr lang="en-GB" dirty="0" smtClean="0">
                  <a:latin typeface="Comic Sans MS" panose="030F0702030302020204" pitchFamily="66" charset="0"/>
                </a:rPr>
                <a:t>			decorate such </a:t>
              </a:r>
              <a:r>
                <a:rPr lang="en-GB" dirty="0">
                  <a:latin typeface="Comic Sans MS" panose="030F0702030302020204" pitchFamily="66" charset="0"/>
                </a:rPr>
                <a:t>a lovely </a:t>
              </a:r>
              <a:r>
                <a:rPr lang="en-GB" dirty="0" smtClean="0">
                  <a:latin typeface="Comic Sans MS" panose="030F0702030302020204" pitchFamily="66" charset="0"/>
                </a:rPr>
                <a:t>			cake!</a:t>
              </a:r>
            </a:p>
            <a:p>
              <a:endParaRPr lang="en-GB" dirty="0">
                <a:latin typeface="Comic Sans MS" panose="030F0702030302020204" pitchFamily="66"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85514" y="6336770"/>
              <a:ext cx="2917947" cy="2473711"/>
            </a:xfrm>
            <a:prstGeom prst="rect">
              <a:avLst/>
            </a:prstGeom>
          </p:spPr>
        </p:pic>
      </p:grpSp>
      <p:sp>
        <p:nvSpPr>
          <p:cNvPr id="9" name="TextBox 8"/>
          <p:cNvSpPr txBox="1"/>
          <p:nvPr/>
        </p:nvSpPr>
        <p:spPr>
          <a:xfrm>
            <a:off x="532737" y="461176"/>
            <a:ext cx="5701299" cy="4124206"/>
          </a:xfrm>
          <a:prstGeom prst="rect">
            <a:avLst/>
          </a:prstGeom>
          <a:noFill/>
          <a:ln w="57150">
            <a:solidFill>
              <a:schemeClr val="accent1">
                <a:lumMod val="60000"/>
                <a:lumOff val="40000"/>
              </a:schemeClr>
            </a:solidFill>
          </a:ln>
        </p:spPr>
        <p:txBody>
          <a:bodyPr wrap="square" rtlCol="0">
            <a:spAutoFit/>
          </a:bodyPr>
          <a:lstStyle/>
          <a:p>
            <a:pPr algn="ctr"/>
            <a:r>
              <a:rPr lang="en-GB" b="1" u="sng" dirty="0" smtClean="0">
                <a:latin typeface="Comic Sans MS" panose="030F0702030302020204" pitchFamily="66" charset="0"/>
              </a:rPr>
              <a:t>Care-calls home</a:t>
            </a:r>
          </a:p>
          <a:p>
            <a:pPr algn="ctr"/>
            <a:r>
              <a:rPr lang="en-GB" sz="1400" dirty="0" smtClean="0">
                <a:latin typeface="Comic Sans MS" panose="030F0702030302020204" pitchFamily="66" charset="0"/>
              </a:rPr>
              <a:t>This week, some of you may have had a phone call home from a member of staff in school.</a:t>
            </a:r>
          </a:p>
          <a:p>
            <a:pPr algn="ctr"/>
            <a:r>
              <a:rPr lang="en-GB" sz="1400" dirty="0" smtClean="0">
                <a:latin typeface="Comic Sans MS" panose="030F0702030302020204" pitchFamily="66" charset="0"/>
              </a:rPr>
              <a:t>These are an opportunity to asks any questions or to say how things are with you and your child.</a:t>
            </a:r>
          </a:p>
          <a:p>
            <a:pPr algn="ctr"/>
            <a:r>
              <a:rPr lang="en-GB" sz="1400" dirty="0" smtClean="0">
                <a:latin typeface="Comic Sans MS" panose="030F0702030302020204" pitchFamily="66" charset="0"/>
              </a:rPr>
              <a:t>I thought it would be useful for you and your child to be able to put a face to the names of staff members calling.</a:t>
            </a:r>
          </a:p>
          <a:p>
            <a:pPr algn="ctr"/>
            <a:r>
              <a:rPr lang="en-GB" sz="1400" dirty="0" smtClean="0">
                <a:latin typeface="Comic Sans MS" panose="030F0702030302020204" pitchFamily="66" charset="0"/>
              </a:rPr>
              <a:t>So I would like to introduce:</a:t>
            </a: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a:latin typeface="Comic Sans MS" panose="030F0702030302020204" pitchFamily="66" charset="0"/>
            </a:endParaRPr>
          </a:p>
          <a:p>
            <a:endParaRPr lang="en-GB" dirty="0" smtClean="0">
              <a:latin typeface="Comic Sans MS" panose="030F0702030302020204" pitchFamily="66" charset="0"/>
            </a:endParaRPr>
          </a:p>
          <a:p>
            <a:r>
              <a:rPr lang="en-GB" sz="1400" dirty="0" smtClean="0">
                <a:latin typeface="Comic Sans MS" panose="030F0702030302020204" pitchFamily="66" charset="0"/>
              </a:rPr>
              <a:t>Mrs Baker</a:t>
            </a:r>
            <a:r>
              <a:rPr lang="en-GB" sz="1400" dirty="0">
                <a:latin typeface="Comic Sans MS" panose="030F0702030302020204" pitchFamily="66" charset="0"/>
              </a:rPr>
              <a:t> </a:t>
            </a:r>
            <a:r>
              <a:rPr lang="en-GB" sz="1400" dirty="0" smtClean="0">
                <a:latin typeface="Comic Sans MS" panose="030F0702030302020204" pitchFamily="66" charset="0"/>
              </a:rPr>
              <a:t>          Miss </a:t>
            </a:r>
            <a:r>
              <a:rPr lang="en-GB" sz="1400" dirty="0" err="1" smtClean="0">
                <a:latin typeface="Comic Sans MS" panose="030F0702030302020204" pitchFamily="66" charset="0"/>
              </a:rPr>
              <a:t>Brennand</a:t>
            </a:r>
            <a:r>
              <a:rPr lang="en-GB" sz="1400" dirty="0" smtClean="0">
                <a:latin typeface="Comic Sans MS" panose="030F0702030302020204" pitchFamily="66" charset="0"/>
              </a:rPr>
              <a:t>      Mrs Walton    Mrs </a:t>
            </a:r>
            <a:r>
              <a:rPr lang="en-GB" sz="1400" dirty="0" err="1" smtClean="0">
                <a:latin typeface="Comic Sans MS" panose="030F0702030302020204" pitchFamily="66" charset="0"/>
              </a:rPr>
              <a:t>Claydon</a:t>
            </a:r>
            <a:endParaRPr lang="en-GB" sz="1400" dirty="0">
              <a:latin typeface="Comic Sans MS" panose="030F0702030302020204" pitchFamily="66" charset="0"/>
            </a:endParaRPr>
          </a:p>
          <a:p>
            <a:endParaRPr lang="en-GB" dirty="0" smtClean="0">
              <a:latin typeface="Comic Sans MS" panose="030F0702030302020204" pitchFamily="66" charset="0"/>
            </a:endParaRPr>
          </a:p>
          <a:p>
            <a:pPr algn="ctr"/>
            <a:r>
              <a:rPr lang="en-GB" sz="1400" dirty="0" smtClean="0">
                <a:latin typeface="Comic Sans MS" panose="030F0702030302020204" pitchFamily="66" charset="0"/>
              </a:rPr>
              <a:t>It is lovely hearing your news and about  how things are going at home. All of your feedback is really valued as we are keen to support all of our families as much as we can.</a:t>
            </a:r>
            <a:endParaRPr lang="en-GB" sz="1400" dirty="0">
              <a:latin typeface="Comic Sans MS" panose="030F0702030302020204" pitchFamily="66" charset="0"/>
            </a:endParaRPr>
          </a:p>
        </p:txBody>
      </p:sp>
      <p:pic>
        <p:nvPicPr>
          <p:cNvPr id="11" name="Picture 10"/>
          <p:cNvPicPr>
            <a:picLocks noChangeAspect="1"/>
          </p:cNvPicPr>
          <p:nvPr/>
        </p:nvPicPr>
        <p:blipFill>
          <a:blip r:embed="rId3"/>
          <a:stretch>
            <a:fillRect/>
          </a:stretch>
        </p:blipFill>
        <p:spPr>
          <a:xfrm>
            <a:off x="759993" y="2291283"/>
            <a:ext cx="1014741" cy="1104163"/>
          </a:xfrm>
          <a:prstGeom prst="rect">
            <a:avLst/>
          </a:prstGeom>
        </p:spPr>
      </p:pic>
      <p:pic>
        <p:nvPicPr>
          <p:cNvPr id="12" name="Picture 11"/>
          <p:cNvPicPr>
            <a:picLocks noChangeAspect="1"/>
          </p:cNvPicPr>
          <p:nvPr/>
        </p:nvPicPr>
        <p:blipFill>
          <a:blip r:embed="rId4"/>
          <a:stretch>
            <a:fillRect/>
          </a:stretch>
        </p:blipFill>
        <p:spPr>
          <a:xfrm>
            <a:off x="2121260" y="2338613"/>
            <a:ext cx="1028365" cy="1069650"/>
          </a:xfrm>
          <a:prstGeom prst="rect">
            <a:avLst/>
          </a:prstGeom>
        </p:spPr>
      </p:pic>
      <p:pic>
        <p:nvPicPr>
          <p:cNvPr id="13" name="Picture 12"/>
          <p:cNvPicPr>
            <a:picLocks noChangeAspect="1"/>
          </p:cNvPicPr>
          <p:nvPr/>
        </p:nvPicPr>
        <p:blipFill>
          <a:blip r:embed="rId5"/>
          <a:stretch>
            <a:fillRect/>
          </a:stretch>
        </p:blipFill>
        <p:spPr>
          <a:xfrm>
            <a:off x="3819781" y="2303398"/>
            <a:ext cx="631725" cy="1079932"/>
          </a:xfrm>
          <a:prstGeom prst="rect">
            <a:avLst/>
          </a:prstGeom>
        </p:spPr>
      </p:pic>
      <p:pic>
        <p:nvPicPr>
          <p:cNvPr id="14" name="Picture 13"/>
          <p:cNvPicPr>
            <a:picLocks noChangeAspect="1"/>
          </p:cNvPicPr>
          <p:nvPr/>
        </p:nvPicPr>
        <p:blipFill>
          <a:blip r:embed="rId6"/>
          <a:stretch>
            <a:fillRect/>
          </a:stretch>
        </p:blipFill>
        <p:spPr>
          <a:xfrm>
            <a:off x="4904146" y="2303398"/>
            <a:ext cx="1002102" cy="1034042"/>
          </a:xfrm>
          <a:prstGeom prst="rect">
            <a:avLst/>
          </a:prstGeom>
        </p:spPr>
      </p:pic>
    </p:spTree>
    <p:extLst>
      <p:ext uri="{BB962C8B-B14F-4D97-AF65-F5344CB8AC3E}">
        <p14:creationId xmlns:p14="http://schemas.microsoft.com/office/powerpoint/2010/main" val="34171327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6382" y="349858"/>
            <a:ext cx="5715710" cy="7506509"/>
          </a:xfrm>
          <a:prstGeom prst="rect">
            <a:avLst/>
          </a:prstGeom>
        </p:spPr>
      </p:pic>
    </p:spTree>
    <p:extLst>
      <p:ext uri="{BB962C8B-B14F-4D97-AF65-F5344CB8AC3E}">
        <p14:creationId xmlns:p14="http://schemas.microsoft.com/office/powerpoint/2010/main" val="3627675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8739" y="340220"/>
            <a:ext cx="6013476" cy="5304032"/>
          </a:xfrm>
          <a:ln w="98425">
            <a:solidFill>
              <a:srgbClr val="FF0000"/>
            </a:solidFill>
          </a:ln>
        </p:spPr>
        <p:txBody>
          <a:bodyPr>
            <a:normAutofit/>
          </a:bodyPr>
          <a:lstStyle/>
          <a:p>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endParaRPr lang="en-GB" sz="1300"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2424058" y="399347"/>
            <a:ext cx="1951102" cy="1268900"/>
          </a:xfrm>
          <a:prstGeom prst="rect">
            <a:avLst/>
          </a:prstGeom>
        </p:spPr>
      </p:pic>
      <p:sp>
        <p:nvSpPr>
          <p:cNvPr id="9" name="TextBox 8"/>
          <p:cNvSpPr txBox="1"/>
          <p:nvPr/>
        </p:nvSpPr>
        <p:spPr>
          <a:xfrm>
            <a:off x="559238" y="1668509"/>
            <a:ext cx="5718732" cy="2893100"/>
          </a:xfrm>
          <a:prstGeom prst="rect">
            <a:avLst/>
          </a:prstGeom>
          <a:noFill/>
        </p:spPr>
        <p:txBody>
          <a:bodyPr wrap="square" rtlCol="0">
            <a:spAutoFit/>
          </a:bodyPr>
          <a:lstStyle/>
          <a:p>
            <a:pPr algn="ctr"/>
            <a:r>
              <a:rPr lang="en-GB" sz="1400" dirty="0" smtClean="0">
                <a:latin typeface="Comic Sans MS" panose="030F0702030302020204" pitchFamily="66" charset="0"/>
              </a:rPr>
              <a:t>These are the children who have been spotted shining this week.</a:t>
            </a:r>
          </a:p>
          <a:p>
            <a:pPr algn="ctr"/>
            <a:r>
              <a:rPr lang="en-GB" sz="1400" dirty="0" smtClean="0">
                <a:latin typeface="Comic Sans MS" panose="030F0702030302020204" pitchFamily="66" charset="0"/>
              </a:rPr>
              <a:t>Whether as part of our school-learning or online in their home-learning.</a:t>
            </a:r>
          </a:p>
          <a:p>
            <a:pPr algn="ctr"/>
            <a:r>
              <a:rPr lang="en-GB" sz="1400" dirty="0" smtClean="0">
                <a:latin typeface="Comic Sans MS" panose="030F0702030302020204" pitchFamily="66" charset="0"/>
              </a:rPr>
              <a:t>Well done for continuing to demonstrate our CARE values during these challenging times.</a:t>
            </a:r>
          </a:p>
          <a:p>
            <a:pPr algn="ctr"/>
            <a:r>
              <a:rPr lang="en-GB" sz="1400" dirty="0" smtClean="0">
                <a:latin typeface="Comic Sans MS" panose="030F0702030302020204" pitchFamily="66" charset="0"/>
              </a:rPr>
              <a:t>Alexander M</a:t>
            </a:r>
          </a:p>
          <a:p>
            <a:pPr algn="ctr"/>
            <a:r>
              <a:rPr lang="en-GB" sz="1400" dirty="0" smtClean="0">
                <a:latin typeface="Comic Sans MS" panose="030F0702030302020204" pitchFamily="66" charset="0"/>
              </a:rPr>
              <a:t>Zack M</a:t>
            </a:r>
          </a:p>
          <a:p>
            <a:pPr algn="ctr"/>
            <a:r>
              <a:rPr lang="en-GB" sz="1400" dirty="0" smtClean="0">
                <a:latin typeface="Comic Sans MS" panose="030F0702030302020204" pitchFamily="66" charset="0"/>
              </a:rPr>
              <a:t>Lottie A</a:t>
            </a:r>
          </a:p>
          <a:p>
            <a:pPr algn="ctr"/>
            <a:r>
              <a:rPr lang="en-GB" sz="1400" dirty="0" smtClean="0">
                <a:latin typeface="Comic Sans MS" panose="030F0702030302020204" pitchFamily="66" charset="0"/>
              </a:rPr>
              <a:t>Emily L</a:t>
            </a:r>
          </a:p>
          <a:p>
            <a:pPr algn="ctr"/>
            <a:r>
              <a:rPr lang="en-GB" sz="1400" dirty="0" smtClean="0">
                <a:latin typeface="Comic Sans MS" panose="030F0702030302020204" pitchFamily="66" charset="0"/>
              </a:rPr>
              <a:t>Izzy W</a:t>
            </a:r>
          </a:p>
          <a:p>
            <a:pPr algn="ctr"/>
            <a:r>
              <a:rPr lang="en-GB" sz="1400" dirty="0" smtClean="0">
                <a:latin typeface="Comic Sans MS" panose="030F0702030302020204" pitchFamily="66" charset="0"/>
              </a:rPr>
              <a:t>Freddie C</a:t>
            </a:r>
          </a:p>
          <a:p>
            <a:pPr algn="ctr"/>
            <a:r>
              <a:rPr lang="en-GB" sz="1400" dirty="0" err="1" smtClean="0">
                <a:latin typeface="Comic Sans MS" panose="030F0702030302020204" pitchFamily="66" charset="0"/>
              </a:rPr>
              <a:t>Busola</a:t>
            </a:r>
            <a:r>
              <a:rPr lang="en-GB" sz="1400" dirty="0" smtClean="0">
                <a:latin typeface="Comic Sans MS" panose="030F0702030302020204" pitchFamily="66" charset="0"/>
              </a:rPr>
              <a:t> A</a:t>
            </a:r>
          </a:p>
          <a:p>
            <a:pPr algn="ctr"/>
            <a:r>
              <a:rPr lang="en-GB" sz="1400" dirty="0" smtClean="0">
                <a:latin typeface="Comic Sans MS" panose="030F0702030302020204" pitchFamily="66" charset="0"/>
              </a:rPr>
              <a:t>Lilly D</a:t>
            </a:r>
          </a:p>
        </p:txBody>
      </p:sp>
      <p:sp>
        <p:nvSpPr>
          <p:cNvPr id="13" name="TextBox 12"/>
          <p:cNvSpPr txBox="1"/>
          <p:nvPr/>
        </p:nvSpPr>
        <p:spPr>
          <a:xfrm>
            <a:off x="642441" y="4561609"/>
            <a:ext cx="5819774" cy="923330"/>
          </a:xfrm>
          <a:prstGeom prst="rect">
            <a:avLst/>
          </a:prstGeom>
          <a:noFill/>
        </p:spPr>
        <p:txBody>
          <a:bodyPr wrap="square" rtlCol="0">
            <a:spAutoFit/>
          </a:bodyPr>
          <a:lstStyle/>
          <a:p>
            <a:pPr algn="ctr"/>
            <a:r>
              <a:rPr lang="en-GB" dirty="0" smtClean="0">
                <a:latin typeface="Magical Feather" panose="02000500000000000000" pitchFamily="2" charset="0"/>
              </a:rPr>
              <a:t>C</a:t>
            </a:r>
            <a:r>
              <a:rPr lang="en-GB" dirty="0" smtClean="0">
                <a:solidFill>
                  <a:srgbClr val="FF0000"/>
                </a:solidFill>
                <a:latin typeface="Magical Feather" panose="02000500000000000000" pitchFamily="2" charset="0"/>
              </a:rPr>
              <a:t>ompassion  </a:t>
            </a:r>
            <a:r>
              <a:rPr lang="en-GB" dirty="0" smtClean="0">
                <a:latin typeface="Magical Feather" panose="02000500000000000000" pitchFamily="2" charset="0"/>
              </a:rPr>
              <a:t>A</a:t>
            </a:r>
            <a:r>
              <a:rPr lang="en-GB" dirty="0" smtClean="0">
                <a:solidFill>
                  <a:srgbClr val="FF0000"/>
                </a:solidFill>
                <a:latin typeface="Magical Feather" panose="02000500000000000000" pitchFamily="2" charset="0"/>
              </a:rPr>
              <a:t>chievement </a:t>
            </a:r>
            <a:r>
              <a:rPr lang="en-GB" dirty="0" smtClean="0">
                <a:latin typeface="Magical Feather" panose="02000500000000000000" pitchFamily="2" charset="0"/>
              </a:rPr>
              <a:t>R</a:t>
            </a:r>
            <a:r>
              <a:rPr lang="en-GB" dirty="0" smtClean="0">
                <a:solidFill>
                  <a:srgbClr val="FF0000"/>
                </a:solidFill>
                <a:latin typeface="Magical Feather" panose="02000500000000000000" pitchFamily="2" charset="0"/>
              </a:rPr>
              <a:t>espect  </a:t>
            </a:r>
            <a:r>
              <a:rPr lang="en-GB" dirty="0" smtClean="0">
                <a:latin typeface="Magical Feather" panose="02000500000000000000" pitchFamily="2" charset="0"/>
              </a:rPr>
              <a:t>E</a:t>
            </a:r>
            <a:r>
              <a:rPr lang="en-GB" dirty="0" smtClean="0">
                <a:solidFill>
                  <a:srgbClr val="FF0000"/>
                </a:solidFill>
                <a:latin typeface="Magical Feather" panose="02000500000000000000" pitchFamily="2" charset="0"/>
              </a:rPr>
              <a:t>njoyment</a:t>
            </a:r>
          </a:p>
          <a:p>
            <a:pPr algn="ctr"/>
            <a:r>
              <a:rPr lang="en-GB" dirty="0" smtClean="0">
                <a:latin typeface="Magical Feather" panose="02000500000000000000" pitchFamily="2" charset="0"/>
              </a:rPr>
              <a:t>Every child is known and loved.</a:t>
            </a:r>
          </a:p>
          <a:p>
            <a:pPr algn="ctr"/>
            <a:r>
              <a:rPr lang="en-GB" dirty="0" smtClean="0">
                <a:latin typeface="Magical Feather" panose="02000500000000000000" pitchFamily="2" charset="0"/>
              </a:rPr>
              <a:t>Every child shines.</a:t>
            </a:r>
            <a:endParaRPr lang="en-GB" dirty="0">
              <a:latin typeface="Magical Feather" panose="02000500000000000000" pitchFamily="2" charset="0"/>
            </a:endParaRPr>
          </a:p>
        </p:txBody>
      </p:sp>
      <p:pic>
        <p:nvPicPr>
          <p:cNvPr id="17" name="Picture 16"/>
          <p:cNvPicPr>
            <a:picLocks noChangeAspect="1"/>
          </p:cNvPicPr>
          <p:nvPr/>
        </p:nvPicPr>
        <p:blipFill>
          <a:blip r:embed="rId4"/>
          <a:stretch>
            <a:fillRect/>
          </a:stretch>
        </p:blipFill>
        <p:spPr>
          <a:xfrm>
            <a:off x="1911789" y="5889898"/>
            <a:ext cx="3612712" cy="3363650"/>
          </a:xfrm>
          <a:prstGeom prst="rect">
            <a:avLst/>
          </a:prstGeom>
          <a:ln w="66675">
            <a:solidFill>
              <a:schemeClr val="accent5"/>
            </a:solidFill>
          </a:ln>
        </p:spPr>
      </p:pic>
      <p:sp>
        <p:nvSpPr>
          <p:cNvPr id="18" name="TextBox 17"/>
          <p:cNvSpPr txBox="1"/>
          <p:nvPr/>
        </p:nvSpPr>
        <p:spPr>
          <a:xfrm>
            <a:off x="1961047" y="9409401"/>
            <a:ext cx="2988859" cy="400110"/>
          </a:xfrm>
          <a:prstGeom prst="rect">
            <a:avLst/>
          </a:prstGeom>
          <a:noFill/>
        </p:spPr>
        <p:txBody>
          <a:bodyPr wrap="square" rtlCol="0">
            <a:spAutoFit/>
          </a:bodyPr>
          <a:lstStyle/>
          <a:p>
            <a:pPr algn="ctr"/>
            <a:r>
              <a:rPr lang="en-GB" sz="1000" dirty="0" smtClean="0">
                <a:latin typeface="Comic Sans MS" panose="030F0702030302020204" pitchFamily="66" charset="0"/>
              </a:rPr>
              <a:t>Follow Charlie </a:t>
            </a:r>
            <a:r>
              <a:rPr lang="en-GB" sz="1000" dirty="0" err="1" smtClean="0">
                <a:latin typeface="Comic Sans MS" panose="030F0702030302020204" pitchFamily="66" charset="0"/>
              </a:rPr>
              <a:t>Mackesy</a:t>
            </a:r>
            <a:r>
              <a:rPr lang="en-GB" sz="1000" dirty="0" smtClean="0">
                <a:latin typeface="Comic Sans MS" panose="030F0702030302020204" pitchFamily="66" charset="0"/>
              </a:rPr>
              <a:t> on Twitter</a:t>
            </a:r>
          </a:p>
          <a:p>
            <a:pPr algn="ctr"/>
            <a:r>
              <a:rPr lang="en-GB" sz="1000" dirty="0" smtClean="0">
                <a:latin typeface="Comic Sans MS" panose="030F0702030302020204" pitchFamily="66" charset="0"/>
              </a:rPr>
              <a:t>@</a:t>
            </a:r>
            <a:r>
              <a:rPr lang="en-GB" sz="1000" dirty="0" err="1" smtClean="0">
                <a:latin typeface="Comic Sans MS" panose="030F0702030302020204" pitchFamily="66" charset="0"/>
              </a:rPr>
              <a:t>charliemackesy</a:t>
            </a:r>
            <a:endParaRPr lang="en-GB" sz="1000" dirty="0">
              <a:latin typeface="Comic Sans MS" panose="030F0702030302020204" pitchFamily="66" charset="0"/>
            </a:endParaRPr>
          </a:p>
        </p:txBody>
      </p:sp>
      <p:pic>
        <p:nvPicPr>
          <p:cNvPr id="3" name="Picture 2"/>
          <p:cNvPicPr>
            <a:picLocks noChangeAspect="1"/>
          </p:cNvPicPr>
          <p:nvPr/>
        </p:nvPicPr>
        <p:blipFill>
          <a:blip r:embed="rId5"/>
          <a:stretch>
            <a:fillRect/>
          </a:stretch>
        </p:blipFill>
        <p:spPr>
          <a:xfrm>
            <a:off x="2039543" y="5968959"/>
            <a:ext cx="3343490" cy="3198987"/>
          </a:xfrm>
          <a:prstGeom prst="rect">
            <a:avLst/>
          </a:prstGeom>
        </p:spPr>
      </p:pic>
    </p:spTree>
    <p:extLst>
      <p:ext uri="{BB962C8B-B14F-4D97-AF65-F5344CB8AC3E}">
        <p14:creationId xmlns:p14="http://schemas.microsoft.com/office/powerpoint/2010/main" val="13648648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4702</TotalTime>
  <Words>509</Words>
  <Application>Microsoft Office PowerPoint</Application>
  <PresentationFormat>A4 Paper (210x297 mm)</PresentationFormat>
  <Paragraphs>90</Paragraphs>
  <Slides>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Comic Sans MS</vt:lpstr>
      <vt:lpstr>Magical Feather</vt:lpstr>
      <vt:lpstr>Office Theme</vt:lpstr>
      <vt:lpstr>Dear Parents and Carers,  Today I have been reflecting on those of you at home, with your children with you, all of the time.  Regardless of how much we love our family, sharing the same space for extended periods of time is hard.  My memories of many wet English camping holidays in damp tents, being squished into our pea-green Vauxhall Chevette with two siblings, one who would lean heavily on me constantly (and way before the invention of the Internet) spring to mind!  Before mindfulness became something we really considered, the world of books was (and remains) a sanctuary! Listening to Roy Castle read the Secret Seven in the car was a wet holiday treat. If dipping into a book is what you need to do- it is brilliant to model this to your children- leave the ironing and read, just allow yourself to recover and move on if the day is hard and overwhelming.  I have seen friends (with primary children) despair of their ‘friends’ Facebook posts: the images of ‘perfect families’ managing their ‘home-learning’ without stress, arguments, fighting with the internet or needing to try and understand fronted adverbials in order to support their child. Please remember the reality of Facebook/ Instagram- it is a glimpse and a snapshot of a moment in time- it is very rarely anyone’s actual full-time reality!  Please know that everyone is doing the best they can on any given day- and that is going to be good enough! We are holding all of you at home in our thoughts and hope that you are doing ok. If you aren’t; please do say- we can help.                                        Please do take care with my very best wishes Becky Black    </vt:lpstr>
      <vt:lpstr>PowerPoint Presentation</vt:lpstr>
      <vt:lpstr>PowerPoint Presentation</vt:lpstr>
      <vt:lpstr>PowerPoint Presentation</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Parents and Carers,  What a start to the New Year !  I do hope that your Christmas break had moments of fun, calm, laughter and magic.  It was certainly a quiet Christmas for most of us- but I hope one that brought you all some moments to treasure even though they were unlikely to be filled with everyone you wanted to see. So 2021 has brought to us Lockdown 3.0 and a renewed</dc:title>
  <dc:creator>MRS B BLACK - HEADTEACHER - ST. ANDREWS</dc:creator>
  <cp:lastModifiedBy>MRS B BLACK - HEADTEACHER - ST. ANDREWS</cp:lastModifiedBy>
  <cp:revision>52</cp:revision>
  <cp:lastPrinted>2021-01-29T14:08:16Z</cp:lastPrinted>
  <dcterms:created xsi:type="dcterms:W3CDTF">2021-01-08T09:11:40Z</dcterms:created>
  <dcterms:modified xsi:type="dcterms:W3CDTF">2021-01-29T15:25:37Z</dcterms:modified>
</cp:coreProperties>
</file>