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
  </p:notesMasterIdLst>
  <p:sldIdLst>
    <p:sldId id="256" r:id="rId2"/>
    <p:sldId id="257" r:id="rId3"/>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130" d="100"/>
          <a:sy n="130" d="100"/>
        </p:scale>
        <p:origin x="1902" y="-3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2645237-ED15-4C73-8D9D-70196F783469}" type="datetimeFigureOut">
              <a:rPr lang="en-GB" smtClean="0"/>
              <a:t>08/01/2021</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DCBDD99-EBF6-4322-9BAC-ED7DFF572038}" type="slidenum">
              <a:rPr lang="en-GB" smtClean="0"/>
              <a:t>‹#›</a:t>
            </a:fld>
            <a:endParaRPr lang="en-GB"/>
          </a:p>
        </p:txBody>
      </p:sp>
    </p:spTree>
    <p:extLst>
      <p:ext uri="{BB962C8B-B14F-4D97-AF65-F5344CB8AC3E}">
        <p14:creationId xmlns:p14="http://schemas.microsoft.com/office/powerpoint/2010/main" val="4142605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DCBDD99-EBF6-4322-9BAC-ED7DFF572038}" type="slidenum">
              <a:rPr lang="en-GB" smtClean="0"/>
              <a:t>2</a:t>
            </a:fld>
            <a:endParaRPr lang="en-GB"/>
          </a:p>
        </p:txBody>
      </p:sp>
    </p:spTree>
    <p:extLst>
      <p:ext uri="{BB962C8B-B14F-4D97-AF65-F5344CB8AC3E}">
        <p14:creationId xmlns:p14="http://schemas.microsoft.com/office/powerpoint/2010/main" val="19748589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525575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493537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491821-3258-49A6-950E-DE492BD5D38B}"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712882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491821-3258-49A6-950E-DE492BD5D38B}"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3408357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491821-3258-49A6-950E-DE492BD5D38B}" type="datetimeFigureOut">
              <a:rPr lang="en-GB" smtClean="0"/>
              <a:t>08/01/2021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4682267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491821-3258-49A6-950E-DE492BD5D38B}" type="datetimeFigureOut">
              <a:rPr lang="en-GB" smtClean="0"/>
              <a:t>08/01/2021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2267909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491821-3258-49A6-950E-DE492BD5D38B}" type="datetimeFigureOut">
              <a:rPr lang="en-GB" smtClean="0"/>
              <a:t>08/01/2021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778846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0991807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491821-3258-49A6-950E-DE492BD5D38B}" type="datetimeFigureOut">
              <a:rPr lang="en-GB" smtClean="0"/>
              <a:t>08/01/2021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735537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2604375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491821-3258-49A6-950E-DE492BD5D38B}" type="datetimeFigureOut">
              <a:rPr lang="en-GB" smtClean="0"/>
              <a:t>08/01/2021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2673E0-7FB8-4834-9951-710CC9C0A36C}" type="slidenum">
              <a:rPr lang="en-GB" smtClean="0"/>
              <a:t>‹#›</a:t>
            </a:fld>
            <a:endParaRPr lang="en-GB"/>
          </a:p>
        </p:txBody>
      </p:sp>
    </p:spTree>
    <p:extLst>
      <p:ext uri="{BB962C8B-B14F-4D97-AF65-F5344CB8AC3E}">
        <p14:creationId xmlns:p14="http://schemas.microsoft.com/office/powerpoint/2010/main" val="1938948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2491821-3258-49A6-950E-DE492BD5D38B}" type="datetimeFigureOut">
              <a:rPr lang="en-GB" smtClean="0"/>
              <a:t>08/01/2021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B2673E0-7FB8-4834-9951-710CC9C0A36C}" type="slidenum">
              <a:rPr lang="en-GB" smtClean="0"/>
              <a:t>‹#›</a:t>
            </a:fld>
            <a:endParaRPr lang="en-GB"/>
          </a:p>
        </p:txBody>
      </p:sp>
    </p:spTree>
    <p:extLst>
      <p:ext uri="{BB962C8B-B14F-4D97-AF65-F5344CB8AC3E}">
        <p14:creationId xmlns:p14="http://schemas.microsoft.com/office/powerpoint/2010/main" val="121470545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8962" y="1605506"/>
            <a:ext cx="6025486" cy="5455094"/>
          </a:xfrm>
          <a:ln w="98425">
            <a:solidFill>
              <a:srgbClr val="FF0000"/>
            </a:solidFill>
          </a:ln>
        </p:spPr>
        <p:txBody>
          <a:bodyPr>
            <a:normAutofit fontScale="90000"/>
          </a:bodyPr>
          <a:lstStyle/>
          <a:p>
            <a:r>
              <a:rPr lang="en-GB" sz="1200" dirty="0">
                <a:latin typeface="Comic Sans MS" panose="030F0702030302020204" pitchFamily="66" charset="0"/>
              </a:rPr>
              <a:t>Dear Parents and Carers,</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What a start to the New </a:t>
            </a:r>
            <a:r>
              <a:rPr lang="en-GB" sz="1200" dirty="0" smtClean="0">
                <a:latin typeface="Comic Sans MS" panose="030F0702030302020204" pitchFamily="66" charset="0"/>
              </a:rPr>
              <a:t>Year!  </a:t>
            </a:r>
            <a:r>
              <a:rPr lang="en-GB" sz="1200" dirty="0">
                <a:latin typeface="Comic Sans MS" panose="030F0702030302020204" pitchFamily="66" charset="0"/>
              </a:rPr>
              <a:t>I do hope that your Christmas break had moments of fun, calm, laughter and magic.  It was certainly a quiet Christmas for most of </a:t>
            </a:r>
            <a:r>
              <a:rPr lang="en-GB" sz="1200" dirty="0" smtClean="0">
                <a:latin typeface="Comic Sans MS" panose="030F0702030302020204" pitchFamily="66" charset="0"/>
              </a:rPr>
              <a:t>us - </a:t>
            </a:r>
            <a:r>
              <a:rPr lang="en-GB" sz="1200" dirty="0">
                <a:latin typeface="Comic Sans MS" panose="030F0702030302020204" pitchFamily="66" charset="0"/>
              </a:rPr>
              <a:t>but I hope one that brought you all some moments to treasure even though they were unlikely to be filled with everyone you wanted to see.</a:t>
            </a:r>
            <a:br>
              <a:rPr lang="en-GB" sz="1200" dirty="0">
                <a:latin typeface="Comic Sans MS" panose="030F0702030302020204" pitchFamily="66" charset="0"/>
              </a:rPr>
            </a:br>
            <a:r>
              <a:rPr lang="en-GB" sz="1200" dirty="0">
                <a:latin typeface="Comic Sans MS" panose="030F0702030302020204" pitchFamily="66" charset="0"/>
              </a:rPr>
              <a:t>So 2021 has brought to us Lockdown 3.0 and the return of home-learning.</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Although as a school we have had our remote-learning offer available since October 2020 the need for the vast majority of our children to access this at short notice was a huge logistical task indeed.</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I would like to express my sincere thanks to </a:t>
            </a:r>
            <a:r>
              <a:rPr lang="en-GB" sz="1200" b="1" dirty="0">
                <a:latin typeface="Comic Sans MS" panose="030F0702030302020204" pitchFamily="66" charset="0"/>
              </a:rPr>
              <a:t>Mrs </a:t>
            </a:r>
            <a:r>
              <a:rPr lang="en-GB" sz="1200" b="1" dirty="0" err="1">
                <a:latin typeface="Comic Sans MS" panose="030F0702030302020204" pitchFamily="66" charset="0"/>
              </a:rPr>
              <a:t>Dutaut</a:t>
            </a:r>
            <a:r>
              <a:rPr lang="en-GB" sz="1200" b="1" dirty="0">
                <a:latin typeface="Comic Sans MS" panose="030F0702030302020204" pitchFamily="66" charset="0"/>
              </a:rPr>
              <a:t> and all of the teachers </a:t>
            </a:r>
            <a:r>
              <a:rPr lang="en-GB" sz="1200" dirty="0">
                <a:latin typeface="Comic Sans MS" panose="030F0702030302020204" pitchFamily="66" charset="0"/>
              </a:rPr>
              <a:t>who have worked incredibly hard to quickly refresh themselves with the workings of Google Classroom, who have had to adapt all lessons and then record themselves to share with the children. Please do not underestimate the stress that recording films </a:t>
            </a:r>
            <a:r>
              <a:rPr lang="en-GB" sz="1200" dirty="0" smtClean="0">
                <a:latin typeface="Comic Sans MS" panose="030F0702030302020204" pitchFamily="66" charset="0"/>
              </a:rPr>
              <a:t>causes - </a:t>
            </a:r>
            <a:r>
              <a:rPr lang="en-GB" sz="1200" dirty="0">
                <a:latin typeface="Comic Sans MS" panose="030F0702030302020204" pitchFamily="66" charset="0"/>
              </a:rPr>
              <a:t>none of them are actors or used to delivering to such a wide audience! </a:t>
            </a:r>
            <a:br>
              <a:rPr lang="en-GB" sz="1200" dirty="0">
                <a:latin typeface="Comic Sans MS" panose="030F0702030302020204" pitchFamily="66" charset="0"/>
              </a:rPr>
            </a:br>
            <a:r>
              <a:rPr lang="en-GB" sz="1200" dirty="0">
                <a:latin typeface="Comic Sans MS" panose="030F0702030302020204" pitchFamily="66" charset="0"/>
              </a:rPr>
              <a:t>Thank you to those of you who have sent kind messages or emails expressing your positive thoughts – it has heartened everyone!</a:t>
            </a:r>
            <a:br>
              <a:rPr lang="en-GB" sz="1200" dirty="0">
                <a:latin typeface="Comic Sans MS" panose="030F0702030302020204" pitchFamily="66" charset="0"/>
              </a:rPr>
            </a:br>
            <a:r>
              <a:rPr lang="en-GB" sz="1200" dirty="0">
                <a:latin typeface="Comic Sans MS" panose="030F0702030302020204" pitchFamily="66" charset="0"/>
              </a:rPr>
              <a:t>The recording are a warts and all </a:t>
            </a:r>
            <a:r>
              <a:rPr lang="en-GB" sz="1200" dirty="0" smtClean="0">
                <a:latin typeface="Comic Sans MS" panose="030F0702030302020204" pitchFamily="66" charset="0"/>
              </a:rPr>
              <a:t>version - </a:t>
            </a:r>
            <a:r>
              <a:rPr lang="en-GB" sz="1200" dirty="0">
                <a:latin typeface="Comic Sans MS" panose="030F0702030302020204" pitchFamily="66" charset="0"/>
              </a:rPr>
              <a:t>I am asking teachers not to re-record if they stumble over a word or become tongue-tied– we are all human!!</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Thank you for your ongoing support we really appreciate it and do understand that you are, again, in a difficult position.</a:t>
            </a:r>
            <a:br>
              <a:rPr lang="en-GB" sz="1200" dirty="0">
                <a:latin typeface="Comic Sans MS" panose="030F0702030302020204" pitchFamily="66" charset="0"/>
              </a:rPr>
            </a:br>
            <a:r>
              <a:rPr lang="en-GB" sz="1200" dirty="0">
                <a:latin typeface="Comic Sans MS" panose="030F0702030302020204" pitchFamily="66" charset="0"/>
              </a:rPr>
              <a:t>I hope that you are all managing to balance everything at home; if you have any questions or concerns please do make contact.  We are working really hard to support all of our families at home and those whose children are attending school-learning.</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1200" dirty="0">
                <a:latin typeface="Comic Sans MS" panose="030F0702030302020204" pitchFamily="66" charset="0"/>
              </a:rPr>
              <a:t>Wishing you all well, and hoping for moments of brightness for you all  </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sz="1200" dirty="0" smtClean="0">
                <a:latin typeface="Comic Sans MS" panose="030F0702030302020204" pitchFamily="66" charset="0"/>
              </a:rPr>
              <a:t>please </a:t>
            </a:r>
            <a:r>
              <a:rPr lang="en-GB" sz="1200" dirty="0">
                <a:latin typeface="Comic Sans MS" panose="030F0702030302020204" pitchFamily="66" charset="0"/>
              </a:rPr>
              <a:t>do take care</a:t>
            </a:r>
            <a:br>
              <a:rPr lang="en-GB" sz="1200" dirty="0">
                <a:latin typeface="Comic Sans MS" panose="030F0702030302020204" pitchFamily="66" charset="0"/>
              </a:rPr>
            </a:br>
            <a:r>
              <a:rPr lang="en-GB" sz="1200" dirty="0">
                <a:latin typeface="Comic Sans MS" panose="030F0702030302020204" pitchFamily="66" charset="0"/>
              </a:rPr>
              <a:t>Becky Black </a:t>
            </a:r>
            <a:br>
              <a:rPr lang="en-GB" sz="1200" dirty="0">
                <a:latin typeface="Comic Sans MS" panose="030F0702030302020204" pitchFamily="66" charset="0"/>
              </a:rPr>
            </a:br>
            <a:r>
              <a:rPr lang="en-GB" sz="1200" dirty="0">
                <a:latin typeface="Comic Sans MS" panose="030F0702030302020204" pitchFamily="66" charset="0"/>
              </a:rPr>
              <a:t/>
            </a:r>
            <a:br>
              <a:rPr lang="en-GB" sz="1200" dirty="0">
                <a:latin typeface="Comic Sans MS" panose="030F0702030302020204" pitchFamily="66" charset="0"/>
              </a:rPr>
            </a:br>
            <a:r>
              <a:rPr lang="en-GB" sz="975" dirty="0">
                <a:latin typeface="Comic Sans MS" panose="030F0702030302020204" pitchFamily="66" charset="0"/>
              </a:rPr>
              <a:t/>
            </a:r>
            <a:br>
              <a:rPr lang="en-GB" sz="975" dirty="0">
                <a:latin typeface="Comic Sans MS" panose="030F0702030302020204" pitchFamily="66" charset="0"/>
              </a:rPr>
            </a:br>
            <a:r>
              <a:rPr lang="en-GB" sz="1300" dirty="0">
                <a:latin typeface="Comic Sans MS" panose="030F0702030302020204" pitchFamily="66" charset="0"/>
              </a:rPr>
              <a:t/>
            </a:r>
            <a:br>
              <a:rPr lang="en-GB" sz="1300" dirty="0">
                <a:latin typeface="Comic Sans MS" panose="030F0702030302020204" pitchFamily="66" charset="0"/>
              </a:rPr>
            </a:br>
            <a:endParaRPr lang="en-GB" sz="1300" dirty="0">
              <a:latin typeface="Comic Sans MS" panose="030F0702030302020204" pitchFamily="66" charset="0"/>
            </a:endParaRPr>
          </a:p>
        </p:txBody>
      </p:sp>
      <p:sp>
        <p:nvSpPr>
          <p:cNvPr id="3" name="Subtitle 2"/>
          <p:cNvSpPr>
            <a:spLocks noGrp="1"/>
          </p:cNvSpPr>
          <p:nvPr>
            <p:ph type="subTitle" idx="1"/>
          </p:nvPr>
        </p:nvSpPr>
        <p:spPr>
          <a:xfrm>
            <a:off x="388962" y="224409"/>
            <a:ext cx="6025486" cy="1127367"/>
          </a:xfrm>
          <a:ln w="38100">
            <a:solidFill>
              <a:srgbClr val="0070C0"/>
            </a:solidFill>
          </a:ln>
        </p:spPr>
        <p:txBody>
          <a:bodyPr>
            <a:normAutofit fontScale="92500" lnSpcReduction="10000"/>
          </a:bodyPr>
          <a:lstStyle/>
          <a:p>
            <a:endParaRPr lang="en-GB" sz="1300" b="1" dirty="0">
              <a:latin typeface="Comic Sans MS" panose="030F0702030302020204" pitchFamily="66" charset="0"/>
            </a:endParaRPr>
          </a:p>
          <a:p>
            <a:r>
              <a:rPr lang="en-GB" sz="1300" b="1" dirty="0">
                <a:latin typeface="Comic Sans MS" panose="030F0702030302020204" pitchFamily="66" charset="0"/>
              </a:rPr>
              <a:t>Hatfield Peverel St Andrew’s Junior School</a:t>
            </a:r>
          </a:p>
          <a:p>
            <a:r>
              <a:rPr lang="en-GB" b="1" dirty="0">
                <a:latin typeface="Comic Sans MS" panose="030F0702030302020204" pitchFamily="66" charset="0"/>
              </a:rPr>
              <a:t>NEWSLETTER </a:t>
            </a:r>
          </a:p>
          <a:p>
            <a:r>
              <a:rPr lang="en-GB" b="1" dirty="0">
                <a:latin typeface="Comic Sans MS" panose="030F0702030302020204" pitchFamily="66" charset="0"/>
              </a:rPr>
              <a:t>8</a:t>
            </a:r>
            <a:r>
              <a:rPr lang="en-GB" b="1" dirty="0" smtClean="0">
                <a:latin typeface="Comic Sans MS" panose="030F0702030302020204" pitchFamily="66" charset="0"/>
              </a:rPr>
              <a:t>th January 2021</a:t>
            </a:r>
            <a:endParaRPr lang="en-GB" b="1" dirty="0">
              <a:latin typeface="Comic Sans MS" panose="030F0702030302020204" pitchFamily="66" charset="0"/>
            </a:endParaRPr>
          </a:p>
          <a:p>
            <a:endParaRPr lang="en-GB" dirty="0"/>
          </a:p>
        </p:txBody>
      </p:sp>
      <p:pic>
        <p:nvPicPr>
          <p:cNvPr id="4" name="Picture 3"/>
          <p:cNvPicPr>
            <a:picLocks noChangeAspect="1"/>
          </p:cNvPicPr>
          <p:nvPr/>
        </p:nvPicPr>
        <p:blipFill>
          <a:blip r:embed="rId2"/>
          <a:stretch>
            <a:fillRect/>
          </a:stretch>
        </p:blipFill>
        <p:spPr>
          <a:xfrm>
            <a:off x="528389" y="365567"/>
            <a:ext cx="673214" cy="835714"/>
          </a:xfrm>
          <a:prstGeom prst="rect">
            <a:avLst/>
          </a:prstGeom>
        </p:spPr>
      </p:pic>
      <p:pic>
        <p:nvPicPr>
          <p:cNvPr id="5" name="Picture 4"/>
          <p:cNvPicPr>
            <a:picLocks noChangeAspect="1"/>
          </p:cNvPicPr>
          <p:nvPr/>
        </p:nvPicPr>
        <p:blipFill>
          <a:blip r:embed="rId2"/>
          <a:stretch>
            <a:fillRect/>
          </a:stretch>
        </p:blipFill>
        <p:spPr>
          <a:xfrm>
            <a:off x="5635925" y="365567"/>
            <a:ext cx="673214" cy="835714"/>
          </a:xfrm>
          <a:prstGeom prst="rect">
            <a:avLst/>
          </a:prstGeom>
        </p:spPr>
      </p:pic>
      <p:pic>
        <p:nvPicPr>
          <p:cNvPr id="6" name="Picture 5"/>
          <p:cNvPicPr>
            <a:picLocks noChangeAspect="1"/>
          </p:cNvPicPr>
          <p:nvPr/>
        </p:nvPicPr>
        <p:blipFill>
          <a:blip r:embed="rId3"/>
          <a:stretch>
            <a:fillRect/>
          </a:stretch>
        </p:blipFill>
        <p:spPr>
          <a:xfrm>
            <a:off x="528389" y="6148853"/>
            <a:ext cx="1055774" cy="823005"/>
          </a:xfrm>
          <a:prstGeom prst="rect">
            <a:avLst/>
          </a:prstGeom>
        </p:spPr>
      </p:pic>
      <p:pic>
        <p:nvPicPr>
          <p:cNvPr id="8" name="Picture 7"/>
          <p:cNvPicPr>
            <a:picLocks noChangeAspect="1"/>
          </p:cNvPicPr>
          <p:nvPr/>
        </p:nvPicPr>
        <p:blipFill>
          <a:blip r:embed="rId4"/>
          <a:stretch>
            <a:fillRect/>
          </a:stretch>
        </p:blipFill>
        <p:spPr>
          <a:xfrm>
            <a:off x="4931930" y="6102511"/>
            <a:ext cx="1407990" cy="915687"/>
          </a:xfrm>
          <a:prstGeom prst="rect">
            <a:avLst/>
          </a:prstGeom>
        </p:spPr>
      </p:pic>
      <p:sp>
        <p:nvSpPr>
          <p:cNvPr id="10" name="TextBox 9"/>
          <p:cNvSpPr txBox="1"/>
          <p:nvPr/>
        </p:nvSpPr>
        <p:spPr>
          <a:xfrm>
            <a:off x="864996" y="7314330"/>
            <a:ext cx="5237189" cy="1843453"/>
          </a:xfrm>
          <a:prstGeom prst="rect">
            <a:avLst/>
          </a:prstGeom>
          <a:noFill/>
          <a:ln w="57150">
            <a:solidFill>
              <a:srgbClr val="00B050"/>
            </a:solidFill>
          </a:ln>
        </p:spPr>
        <p:txBody>
          <a:bodyPr wrap="square" rtlCol="0">
            <a:spAutoFit/>
          </a:bodyPr>
          <a:lstStyle/>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a:p>
            <a:endParaRPr lang="en-GB" sz="1138" dirty="0">
              <a:latin typeface="Comic Sans MS" panose="030F0702030302020204" pitchFamily="66" charset="0"/>
            </a:endParaRPr>
          </a:p>
        </p:txBody>
      </p:sp>
      <p:pic>
        <p:nvPicPr>
          <p:cNvPr id="12" name="Picture 11"/>
          <p:cNvPicPr>
            <a:picLocks noChangeAspect="1"/>
          </p:cNvPicPr>
          <p:nvPr/>
        </p:nvPicPr>
        <p:blipFill>
          <a:blip r:embed="rId5"/>
          <a:stretch>
            <a:fillRect/>
          </a:stretch>
        </p:blipFill>
        <p:spPr>
          <a:xfrm>
            <a:off x="1056276" y="7527932"/>
            <a:ext cx="2128242" cy="1416248"/>
          </a:xfrm>
          <a:prstGeom prst="rect">
            <a:avLst/>
          </a:prstGeom>
        </p:spPr>
      </p:pic>
      <p:sp>
        <p:nvSpPr>
          <p:cNvPr id="15" name="TextBox 14"/>
          <p:cNvSpPr txBox="1"/>
          <p:nvPr/>
        </p:nvSpPr>
        <p:spPr>
          <a:xfrm>
            <a:off x="3330381" y="7489441"/>
            <a:ext cx="2625941" cy="1493229"/>
          </a:xfrm>
          <a:prstGeom prst="rect">
            <a:avLst/>
          </a:prstGeom>
          <a:noFill/>
        </p:spPr>
        <p:txBody>
          <a:bodyPr wrap="square" rtlCol="0">
            <a:spAutoFit/>
          </a:bodyPr>
          <a:lstStyle/>
          <a:p>
            <a:pPr algn="ctr"/>
            <a:r>
              <a:rPr lang="en-GB" sz="1138" dirty="0">
                <a:latin typeface="Comic Sans MS" panose="030F0702030302020204" pitchFamily="66" charset="0"/>
              </a:rPr>
              <a:t>Wishing a very </a:t>
            </a:r>
            <a:r>
              <a:rPr lang="en-GB" sz="1138" b="1" dirty="0">
                <a:latin typeface="Comic Sans MS" panose="030F0702030302020204" pitchFamily="66" charset="0"/>
              </a:rPr>
              <a:t>Happy Birthday </a:t>
            </a:r>
            <a:r>
              <a:rPr lang="en-GB" sz="1138" dirty="0">
                <a:latin typeface="Comic Sans MS" panose="030F0702030302020204" pitchFamily="66" charset="0"/>
              </a:rPr>
              <a:t>to the children who have celebrated their birthdays between: </a:t>
            </a:r>
          </a:p>
          <a:p>
            <a:pPr algn="ctr"/>
            <a:r>
              <a:rPr lang="en-GB" sz="1138" b="1" dirty="0">
                <a:latin typeface="Comic Sans MS" panose="030F0702030302020204" pitchFamily="66" charset="0"/>
              </a:rPr>
              <a:t>January 6</a:t>
            </a:r>
            <a:r>
              <a:rPr lang="en-GB" sz="1138" b="1" baseline="30000" dirty="0">
                <a:latin typeface="Comic Sans MS" panose="030F0702030302020204" pitchFamily="66" charset="0"/>
              </a:rPr>
              <a:t>th</a:t>
            </a:r>
            <a:r>
              <a:rPr lang="en-GB" sz="1138" b="1" dirty="0">
                <a:latin typeface="Comic Sans MS" panose="030F0702030302020204" pitchFamily="66" charset="0"/>
              </a:rPr>
              <a:t> and January 10</a:t>
            </a:r>
            <a:r>
              <a:rPr lang="en-GB" sz="1138" b="1" baseline="30000" dirty="0">
                <a:latin typeface="Comic Sans MS" panose="030F0702030302020204" pitchFamily="66" charset="0"/>
              </a:rPr>
              <a:t>th</a:t>
            </a:r>
            <a:r>
              <a:rPr lang="en-GB" sz="1138" b="1" dirty="0">
                <a:latin typeface="Comic Sans MS" panose="030F0702030302020204" pitchFamily="66" charset="0"/>
              </a:rPr>
              <a:t> </a:t>
            </a:r>
          </a:p>
          <a:p>
            <a:pPr algn="ctr"/>
            <a:endParaRPr lang="en-GB" sz="1138" dirty="0">
              <a:solidFill>
                <a:srgbClr val="FF0000"/>
              </a:solidFill>
              <a:latin typeface="Comic Sans MS" panose="030F0702030302020204" pitchFamily="66" charset="0"/>
            </a:endParaRPr>
          </a:p>
          <a:p>
            <a:pPr algn="ctr"/>
            <a:r>
              <a:rPr lang="en-GB" sz="1138" b="1" dirty="0">
                <a:solidFill>
                  <a:srgbClr val="FF0000"/>
                </a:solidFill>
                <a:latin typeface="Comic Sans MS" panose="030F0702030302020204" pitchFamily="66" charset="0"/>
              </a:rPr>
              <a:t>Alexander D, </a:t>
            </a:r>
            <a:r>
              <a:rPr lang="en-GB" sz="1138" b="1" dirty="0">
                <a:solidFill>
                  <a:schemeClr val="accent1">
                    <a:lumMod val="75000"/>
                  </a:schemeClr>
                </a:solidFill>
                <a:latin typeface="Comic Sans MS" panose="030F0702030302020204" pitchFamily="66" charset="0"/>
              </a:rPr>
              <a:t>Benjamin R,</a:t>
            </a:r>
          </a:p>
          <a:p>
            <a:pPr algn="ctr"/>
            <a:endParaRPr lang="en-GB" sz="1138" b="1" dirty="0">
              <a:solidFill>
                <a:schemeClr val="accent1">
                  <a:lumMod val="75000"/>
                </a:schemeClr>
              </a:solidFill>
              <a:latin typeface="Comic Sans MS" panose="030F0702030302020204" pitchFamily="66" charset="0"/>
            </a:endParaRPr>
          </a:p>
          <a:p>
            <a:pPr algn="ctr"/>
            <a:r>
              <a:rPr lang="en-GB" sz="1138" b="1" dirty="0">
                <a:solidFill>
                  <a:srgbClr val="7030A0"/>
                </a:solidFill>
                <a:latin typeface="Comic Sans MS" panose="030F0702030302020204" pitchFamily="66" charset="0"/>
              </a:rPr>
              <a:t>Mrs Boyce</a:t>
            </a:r>
          </a:p>
        </p:txBody>
      </p:sp>
    </p:spTree>
    <p:extLst>
      <p:ext uri="{BB962C8B-B14F-4D97-AF65-F5344CB8AC3E}">
        <p14:creationId xmlns:p14="http://schemas.microsoft.com/office/powerpoint/2010/main" val="850870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8739" y="340220"/>
            <a:ext cx="6013476" cy="5304032"/>
          </a:xfrm>
          <a:ln w="98425">
            <a:solidFill>
              <a:srgbClr val="FF0000"/>
            </a:solidFill>
          </a:ln>
        </p:spPr>
        <p:txBody>
          <a:bodyPr>
            <a:normAutofit/>
          </a:bodyPr>
          <a:lstStyle/>
          <a:p>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r>
              <a:rPr lang="en-GB" sz="1300" dirty="0" smtClean="0">
                <a:latin typeface="Comic Sans MS" panose="030F0702030302020204" pitchFamily="66" charset="0"/>
              </a:rPr>
              <a:t/>
            </a:r>
            <a:br>
              <a:rPr lang="en-GB" sz="1300" dirty="0" smtClean="0">
                <a:latin typeface="Comic Sans MS" panose="030F0702030302020204" pitchFamily="66" charset="0"/>
              </a:rPr>
            </a:br>
            <a:endParaRPr lang="en-GB" sz="1300" dirty="0">
              <a:latin typeface="Comic Sans MS" panose="030F0702030302020204" pitchFamily="66" charset="0"/>
            </a:endParaRPr>
          </a:p>
        </p:txBody>
      </p:sp>
      <p:pic>
        <p:nvPicPr>
          <p:cNvPr id="8" name="Picture 7"/>
          <p:cNvPicPr>
            <a:picLocks noChangeAspect="1"/>
          </p:cNvPicPr>
          <p:nvPr/>
        </p:nvPicPr>
        <p:blipFill>
          <a:blip r:embed="rId3"/>
          <a:stretch>
            <a:fillRect/>
          </a:stretch>
        </p:blipFill>
        <p:spPr>
          <a:xfrm>
            <a:off x="2424058" y="399347"/>
            <a:ext cx="1951102" cy="1268900"/>
          </a:xfrm>
          <a:prstGeom prst="rect">
            <a:avLst/>
          </a:prstGeom>
        </p:spPr>
      </p:pic>
      <p:sp>
        <p:nvSpPr>
          <p:cNvPr id="9" name="TextBox 8"/>
          <p:cNvSpPr txBox="1"/>
          <p:nvPr/>
        </p:nvSpPr>
        <p:spPr>
          <a:xfrm>
            <a:off x="559238" y="1668509"/>
            <a:ext cx="5718732" cy="2893100"/>
          </a:xfrm>
          <a:prstGeom prst="rect">
            <a:avLst/>
          </a:prstGeom>
          <a:noFill/>
        </p:spPr>
        <p:txBody>
          <a:bodyPr wrap="square" rtlCol="0">
            <a:spAutoFit/>
          </a:bodyPr>
          <a:lstStyle/>
          <a:p>
            <a:pPr algn="ctr"/>
            <a:r>
              <a:rPr lang="en-GB" sz="1400" dirty="0" smtClean="0">
                <a:latin typeface="Comic Sans MS" panose="030F0702030302020204" pitchFamily="66" charset="0"/>
              </a:rPr>
              <a:t>These are the children who have been spotted shining this week.</a:t>
            </a:r>
          </a:p>
          <a:p>
            <a:pPr algn="ctr"/>
            <a:r>
              <a:rPr lang="en-GB" sz="1400" dirty="0" smtClean="0">
                <a:latin typeface="Comic Sans MS" panose="030F0702030302020204" pitchFamily="66" charset="0"/>
              </a:rPr>
              <a:t>Whether as part of our school-learning or online in their home-learning.</a:t>
            </a:r>
          </a:p>
          <a:p>
            <a:pPr algn="ctr"/>
            <a:r>
              <a:rPr lang="en-GB" sz="1400" dirty="0" smtClean="0">
                <a:latin typeface="Comic Sans MS" panose="030F0702030302020204" pitchFamily="66" charset="0"/>
              </a:rPr>
              <a:t>Well done for continuing to demonstrate our CARE values during these challenging times.</a:t>
            </a:r>
          </a:p>
          <a:p>
            <a:pPr algn="ctr"/>
            <a:r>
              <a:rPr lang="en-GB" sz="1400" dirty="0" smtClean="0">
                <a:latin typeface="Comic Sans MS" panose="030F0702030302020204" pitchFamily="66" charset="0"/>
              </a:rPr>
              <a:t>Abigail J</a:t>
            </a:r>
          </a:p>
          <a:p>
            <a:pPr algn="ctr"/>
            <a:r>
              <a:rPr lang="en-GB" sz="1400" dirty="0" smtClean="0">
                <a:latin typeface="Comic Sans MS" panose="030F0702030302020204" pitchFamily="66" charset="0"/>
              </a:rPr>
              <a:t>Jessica L</a:t>
            </a:r>
          </a:p>
          <a:p>
            <a:pPr algn="ctr"/>
            <a:r>
              <a:rPr lang="en-GB" sz="1400" dirty="0" smtClean="0">
                <a:latin typeface="Comic Sans MS" panose="030F0702030302020204" pitchFamily="66" charset="0"/>
              </a:rPr>
              <a:t>Clark W</a:t>
            </a:r>
          </a:p>
          <a:p>
            <a:pPr algn="ctr"/>
            <a:r>
              <a:rPr lang="en-GB" sz="1400" dirty="0" smtClean="0">
                <a:latin typeface="Comic Sans MS" panose="030F0702030302020204" pitchFamily="66" charset="0"/>
              </a:rPr>
              <a:t>Tia G</a:t>
            </a:r>
          </a:p>
          <a:p>
            <a:pPr algn="ctr"/>
            <a:r>
              <a:rPr lang="en-GB" sz="1400" dirty="0" smtClean="0">
                <a:latin typeface="Comic Sans MS" panose="030F0702030302020204" pitchFamily="66" charset="0"/>
              </a:rPr>
              <a:t>Evelyn C</a:t>
            </a:r>
          </a:p>
          <a:p>
            <a:pPr algn="ctr"/>
            <a:r>
              <a:rPr lang="en-GB" sz="1400" dirty="0" err="1" smtClean="0">
                <a:latin typeface="Comic Sans MS" panose="030F0702030302020204" pitchFamily="66" charset="0"/>
              </a:rPr>
              <a:t>Fearne</a:t>
            </a:r>
            <a:r>
              <a:rPr lang="en-GB" sz="1400" dirty="0" smtClean="0">
                <a:latin typeface="Comic Sans MS" panose="030F0702030302020204" pitchFamily="66" charset="0"/>
              </a:rPr>
              <a:t> C</a:t>
            </a:r>
          </a:p>
          <a:p>
            <a:pPr algn="ctr"/>
            <a:r>
              <a:rPr lang="en-GB" sz="1400" dirty="0" smtClean="0">
                <a:latin typeface="Comic Sans MS" panose="030F0702030302020204" pitchFamily="66" charset="0"/>
              </a:rPr>
              <a:t>Amelia B</a:t>
            </a:r>
          </a:p>
          <a:p>
            <a:pPr algn="ctr"/>
            <a:r>
              <a:rPr lang="en-GB" sz="1400" dirty="0" smtClean="0">
                <a:latin typeface="Comic Sans MS" panose="030F0702030302020204" pitchFamily="66" charset="0"/>
              </a:rPr>
              <a:t>Keira F</a:t>
            </a:r>
          </a:p>
        </p:txBody>
      </p:sp>
      <p:sp>
        <p:nvSpPr>
          <p:cNvPr id="13" name="TextBox 12"/>
          <p:cNvSpPr txBox="1"/>
          <p:nvPr/>
        </p:nvSpPr>
        <p:spPr>
          <a:xfrm>
            <a:off x="559238" y="4505479"/>
            <a:ext cx="5819774" cy="1138773"/>
          </a:xfrm>
          <a:prstGeom prst="rect">
            <a:avLst/>
          </a:prstGeom>
          <a:noFill/>
        </p:spPr>
        <p:txBody>
          <a:bodyPr wrap="square" rtlCol="0">
            <a:spAutoFit/>
          </a:bodyPr>
          <a:lstStyle/>
          <a:p>
            <a:r>
              <a:rPr lang="en-GB" sz="2800" dirty="0" smtClean="0">
                <a:latin typeface="Magical Feather" panose="02000500000000000000" pitchFamily="2" charset="0"/>
              </a:rPr>
              <a:t>C</a:t>
            </a:r>
            <a:r>
              <a:rPr lang="en-GB" sz="2800" dirty="0" smtClean="0">
                <a:solidFill>
                  <a:srgbClr val="FF0000"/>
                </a:solidFill>
                <a:latin typeface="Magical Feather" panose="02000500000000000000" pitchFamily="2" charset="0"/>
              </a:rPr>
              <a:t>ompassion  </a:t>
            </a:r>
            <a:r>
              <a:rPr lang="en-GB" sz="2800" dirty="0" smtClean="0">
                <a:latin typeface="Magical Feather" panose="02000500000000000000" pitchFamily="2" charset="0"/>
              </a:rPr>
              <a:t>A</a:t>
            </a:r>
            <a:r>
              <a:rPr lang="en-GB" sz="2800" dirty="0" smtClean="0">
                <a:solidFill>
                  <a:srgbClr val="FF0000"/>
                </a:solidFill>
                <a:latin typeface="Magical Feather" panose="02000500000000000000" pitchFamily="2" charset="0"/>
              </a:rPr>
              <a:t>chievement </a:t>
            </a:r>
            <a:r>
              <a:rPr lang="en-GB" sz="2800" dirty="0" smtClean="0">
                <a:latin typeface="Magical Feather" panose="02000500000000000000" pitchFamily="2" charset="0"/>
              </a:rPr>
              <a:t>R</a:t>
            </a:r>
            <a:r>
              <a:rPr lang="en-GB" sz="2800" dirty="0" smtClean="0">
                <a:solidFill>
                  <a:srgbClr val="FF0000"/>
                </a:solidFill>
                <a:latin typeface="Magical Feather" panose="02000500000000000000" pitchFamily="2" charset="0"/>
              </a:rPr>
              <a:t>espect  </a:t>
            </a:r>
            <a:r>
              <a:rPr lang="en-GB" sz="2800" dirty="0" smtClean="0">
                <a:latin typeface="Magical Feather" panose="02000500000000000000" pitchFamily="2" charset="0"/>
              </a:rPr>
              <a:t>E</a:t>
            </a:r>
            <a:r>
              <a:rPr lang="en-GB" sz="2800" dirty="0" smtClean="0">
                <a:solidFill>
                  <a:srgbClr val="FF0000"/>
                </a:solidFill>
                <a:latin typeface="Magical Feather" panose="02000500000000000000" pitchFamily="2" charset="0"/>
              </a:rPr>
              <a:t>njoyment</a:t>
            </a:r>
          </a:p>
          <a:p>
            <a:pPr algn="ctr"/>
            <a:r>
              <a:rPr lang="en-GB" sz="2000" dirty="0" smtClean="0">
                <a:latin typeface="Magical Feather" panose="02000500000000000000" pitchFamily="2" charset="0"/>
              </a:rPr>
              <a:t>Every child is known and loved.</a:t>
            </a:r>
          </a:p>
          <a:p>
            <a:pPr algn="ctr"/>
            <a:r>
              <a:rPr lang="en-GB" sz="2000" dirty="0" smtClean="0">
                <a:latin typeface="Magical Feather" panose="02000500000000000000" pitchFamily="2" charset="0"/>
              </a:rPr>
              <a:t>Every child shines.</a:t>
            </a:r>
            <a:endParaRPr lang="en-GB" sz="2000" dirty="0">
              <a:latin typeface="Magical Feather" panose="02000500000000000000" pitchFamily="2" charset="0"/>
            </a:endParaRPr>
          </a:p>
        </p:txBody>
      </p:sp>
      <p:sp>
        <p:nvSpPr>
          <p:cNvPr id="14" name="TextBox 13"/>
          <p:cNvSpPr txBox="1"/>
          <p:nvPr/>
        </p:nvSpPr>
        <p:spPr>
          <a:xfrm>
            <a:off x="213516" y="5889898"/>
            <a:ext cx="2988859" cy="3170099"/>
          </a:xfrm>
          <a:prstGeom prst="rect">
            <a:avLst/>
          </a:prstGeom>
          <a:noFill/>
          <a:ln w="57150">
            <a:solidFill>
              <a:schemeClr val="accent2"/>
            </a:solidFill>
          </a:ln>
        </p:spPr>
        <p:txBody>
          <a:bodyPr wrap="square" rtlCol="0">
            <a:spAutoFit/>
          </a:bodyPr>
          <a:lstStyle/>
          <a:p>
            <a:r>
              <a:rPr lang="en-GB" sz="2800" dirty="0" smtClean="0">
                <a:latin typeface="Magical Feather" panose="02000500000000000000" pitchFamily="2" charset="0"/>
              </a:rPr>
              <a:t>Thank you so much to</a:t>
            </a:r>
            <a:r>
              <a:rPr lang="en-GB" dirty="0" smtClean="0">
                <a:latin typeface="Magical Feather" panose="02000500000000000000" pitchFamily="2" charset="0"/>
              </a:rPr>
              <a:t>: Paul Mason Associates for the kind donation of IT equipment.  Mrs M. Elliston for the donation of a kindle.  Mrs H. </a:t>
            </a:r>
            <a:r>
              <a:rPr lang="en-GB" dirty="0" err="1" smtClean="0">
                <a:latin typeface="Magical Feather" panose="02000500000000000000" pitchFamily="2" charset="0"/>
              </a:rPr>
              <a:t>Oatway</a:t>
            </a:r>
            <a:r>
              <a:rPr lang="en-GB" dirty="0" smtClean="0">
                <a:latin typeface="Magical Feather" panose="02000500000000000000" pitchFamily="2" charset="0"/>
              </a:rPr>
              <a:t> for the donation of a large number of very high quality books. We really appreciate these kind offers and your support to our school. </a:t>
            </a:r>
            <a:endParaRPr lang="en-GB" dirty="0">
              <a:latin typeface="Magical Feather" panose="02000500000000000000" pitchFamily="2" charset="0"/>
            </a:endParaRPr>
          </a:p>
        </p:txBody>
      </p:sp>
      <p:pic>
        <p:nvPicPr>
          <p:cNvPr id="17" name="Picture 16"/>
          <p:cNvPicPr>
            <a:picLocks noChangeAspect="1"/>
          </p:cNvPicPr>
          <p:nvPr/>
        </p:nvPicPr>
        <p:blipFill>
          <a:blip r:embed="rId4"/>
          <a:stretch>
            <a:fillRect/>
          </a:stretch>
        </p:blipFill>
        <p:spPr>
          <a:xfrm>
            <a:off x="3399609" y="5933695"/>
            <a:ext cx="3205907" cy="3728920"/>
          </a:xfrm>
          <a:prstGeom prst="rect">
            <a:avLst/>
          </a:prstGeom>
          <a:ln w="66675">
            <a:solidFill>
              <a:schemeClr val="accent5"/>
            </a:solidFill>
          </a:ln>
        </p:spPr>
      </p:pic>
      <p:sp>
        <p:nvSpPr>
          <p:cNvPr id="18" name="TextBox 17"/>
          <p:cNvSpPr txBox="1"/>
          <p:nvPr/>
        </p:nvSpPr>
        <p:spPr>
          <a:xfrm>
            <a:off x="213516" y="9362364"/>
            <a:ext cx="2988859" cy="400110"/>
          </a:xfrm>
          <a:prstGeom prst="rect">
            <a:avLst/>
          </a:prstGeom>
          <a:noFill/>
        </p:spPr>
        <p:txBody>
          <a:bodyPr wrap="square" rtlCol="0">
            <a:spAutoFit/>
          </a:bodyPr>
          <a:lstStyle/>
          <a:p>
            <a:pPr algn="ctr"/>
            <a:r>
              <a:rPr lang="en-GB" sz="1000" dirty="0" smtClean="0">
                <a:latin typeface="Comic Sans MS" panose="030F0702030302020204" pitchFamily="66" charset="0"/>
              </a:rPr>
              <a:t>Hard to beat </a:t>
            </a:r>
            <a:r>
              <a:rPr lang="en-GB" sz="1000" dirty="0" smtClean="0">
                <a:latin typeface="Comic Sans MS" panose="030F0702030302020204" pitchFamily="66" charset="0"/>
              </a:rPr>
              <a:t>a Charlie </a:t>
            </a:r>
            <a:r>
              <a:rPr lang="en-GB" sz="1000" dirty="0" err="1" smtClean="0">
                <a:latin typeface="Comic Sans MS" panose="030F0702030302020204" pitchFamily="66" charset="0"/>
              </a:rPr>
              <a:t>Mackesy</a:t>
            </a:r>
            <a:r>
              <a:rPr lang="en-GB" sz="1000" dirty="0" smtClean="0">
                <a:latin typeface="Comic Sans MS" panose="030F0702030302020204" pitchFamily="66" charset="0"/>
              </a:rPr>
              <a:t> </a:t>
            </a:r>
            <a:r>
              <a:rPr lang="en-GB" sz="1000" dirty="0" smtClean="0">
                <a:latin typeface="Comic Sans MS" panose="030F0702030302020204" pitchFamily="66" charset="0"/>
              </a:rPr>
              <a:t>image </a:t>
            </a:r>
          </a:p>
          <a:p>
            <a:pPr algn="ctr"/>
            <a:r>
              <a:rPr lang="en-GB" sz="1000" dirty="0" smtClean="0">
                <a:latin typeface="Comic Sans MS" panose="030F0702030302020204" pitchFamily="66" charset="0"/>
              </a:rPr>
              <a:t>at </a:t>
            </a:r>
            <a:r>
              <a:rPr lang="en-GB" sz="1000" dirty="0" smtClean="0">
                <a:latin typeface="Comic Sans MS" panose="030F0702030302020204" pitchFamily="66" charset="0"/>
              </a:rPr>
              <a:t>the moment!</a:t>
            </a:r>
            <a:endParaRPr lang="en-GB" sz="1000" dirty="0">
              <a:latin typeface="Comic Sans MS" panose="030F0702030302020204" pitchFamily="66" charset="0"/>
            </a:endParaRPr>
          </a:p>
        </p:txBody>
      </p:sp>
    </p:spTree>
    <p:extLst>
      <p:ext uri="{BB962C8B-B14F-4D97-AF65-F5344CB8AC3E}">
        <p14:creationId xmlns:p14="http://schemas.microsoft.com/office/powerpoint/2010/main" val="13648648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449</TotalTime>
  <Words>182</Words>
  <Application>Microsoft Office PowerPoint</Application>
  <PresentationFormat>A4 Paper (210x297 mm)</PresentationFormat>
  <Paragraphs>38</Paragraphs>
  <Slides>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Comic Sans MS</vt:lpstr>
      <vt:lpstr>Magical Feather</vt:lpstr>
      <vt:lpstr>Office Theme</vt:lpstr>
      <vt:lpstr>Dear Parents and Carers,  What a start to the New Year!  I do hope that your Christmas break had moments of fun, calm, laughter and magic.  It was certainly a quiet Christmas for most of us - but I hope one that brought you all some moments to treasure even though they were unlikely to be filled with everyone you wanted to see. So 2021 has brought to us Lockdown 3.0 and the return of home-learning.  Although as a school we have had our remote-learning offer available since October 2020 the need for the vast majority of our children to access this at short notice was a huge logistical task indeed.  I would like to express my sincere thanks to Mrs Dutaut and all of the teachers who have worked incredibly hard to quickly refresh themselves with the workings of Google Classroom, who have had to adapt all lessons and then record themselves to share with the children. Please do not underestimate the stress that recording films causes - none of them are actors or used to delivering to such a wide audience!  Thank you to those of you who have sent kind messages or emails expressing your positive thoughts – it has heartened everyone! The recording are a warts and all version - I am asking teachers not to re-record if they stumble over a word or become tongue-tied– we are all human!!  Thank you for your ongoing support we really appreciate it and do understand that you are, again, in a difficult position. I hope that you are all managing to balance everything at home; if you have any questions or concerns please do make contact.  We are working really hard to support all of our families at home and those whose children are attending school-learning.  Wishing you all well, and hoping for moments of brightness for you all   please do take care Becky Black     </vt:lpstr>
      <vt:lpst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Dear Parents and Carers,  What a start to the New Year !  I do hope that your Christmas break had moments of fun, calm, laughter and magic.  It was certainly a quiet Christmas for most of us- but I hope one that brought you all some moments to treasure even though they were unlikely to be filled with everyone you wanted to see. So 2021 has brought to us Lockdown 3.0 and a renewed</dc:title>
  <dc:creator>MRS B BLACK - HEADTEACHER - ST. ANDREWS</dc:creator>
  <cp:lastModifiedBy>MRS B BLACK - HEADTEACHER - ST. ANDREWS</cp:lastModifiedBy>
  <cp:revision>14</cp:revision>
  <cp:lastPrinted>2021-01-08T16:18:56Z</cp:lastPrinted>
  <dcterms:created xsi:type="dcterms:W3CDTF">2021-01-08T09:11:40Z</dcterms:created>
  <dcterms:modified xsi:type="dcterms:W3CDTF">2021-01-08T16:58:17Z</dcterms:modified>
</cp:coreProperties>
</file>