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
  </p:notesMasterIdLst>
  <p:sldIdLst>
    <p:sldId id="256" r:id="rId2"/>
    <p:sldId id="257" r:id="rId3"/>
    <p:sldId id="258" r:id="rId4"/>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15" autoAdjust="0"/>
    <p:restoredTop sz="94660"/>
  </p:normalViewPr>
  <p:slideViewPr>
    <p:cSldViewPr snapToGrid="0">
      <p:cViewPr>
        <p:scale>
          <a:sx n="150" d="100"/>
          <a:sy n="150" d="100"/>
        </p:scale>
        <p:origin x="1698" y="-1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645237-ED15-4C73-8D9D-70196F783469}" type="datetimeFigureOut">
              <a:rPr lang="en-GB" smtClean="0"/>
              <a:t>20/01/2021</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DCBDD99-EBF6-4322-9BAC-ED7DFF572038}" type="slidenum">
              <a:rPr lang="en-GB" smtClean="0"/>
              <a:t>‹#›</a:t>
            </a:fld>
            <a:endParaRPr lang="en-GB"/>
          </a:p>
        </p:txBody>
      </p:sp>
    </p:spTree>
    <p:extLst>
      <p:ext uri="{BB962C8B-B14F-4D97-AF65-F5344CB8AC3E}">
        <p14:creationId xmlns:p14="http://schemas.microsoft.com/office/powerpoint/2010/main" val="414260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CBDD99-EBF6-4322-9BAC-ED7DFF572038}" type="slidenum">
              <a:rPr lang="en-GB" smtClean="0"/>
              <a:t>2</a:t>
            </a:fld>
            <a:endParaRPr lang="en-GB"/>
          </a:p>
        </p:txBody>
      </p:sp>
    </p:spTree>
    <p:extLst>
      <p:ext uri="{BB962C8B-B14F-4D97-AF65-F5344CB8AC3E}">
        <p14:creationId xmlns:p14="http://schemas.microsoft.com/office/powerpoint/2010/main" val="1974858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52557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493537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491821-3258-49A6-950E-DE492BD5D38B}"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7128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491821-3258-49A6-950E-DE492BD5D38B}"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3408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491821-3258-49A6-950E-DE492BD5D38B}"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4682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491821-3258-49A6-950E-DE492BD5D38B}"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22679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491821-3258-49A6-950E-DE492BD5D38B}" type="datetimeFigureOut">
              <a:rPr lang="en-GB" smtClean="0"/>
              <a:t>20/01/2021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77884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0991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735537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60437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938948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491821-3258-49A6-950E-DE492BD5D38B}" type="datetimeFigureOut">
              <a:rPr lang="en-GB" smtClean="0"/>
              <a:t>20/01/2021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B2673E0-7FB8-4834-9951-710CC9C0A36C}" type="slidenum">
              <a:rPr lang="en-GB" smtClean="0"/>
              <a:t>‹#›</a:t>
            </a:fld>
            <a:endParaRPr lang="en-GB"/>
          </a:p>
        </p:txBody>
      </p:sp>
    </p:spTree>
    <p:extLst>
      <p:ext uri="{BB962C8B-B14F-4D97-AF65-F5344CB8AC3E}">
        <p14:creationId xmlns:p14="http://schemas.microsoft.com/office/powerpoint/2010/main" val="1214705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694195" y="5567523"/>
            <a:ext cx="1407990" cy="915687"/>
          </a:xfrm>
          <a:prstGeom prst="rect">
            <a:avLst/>
          </a:prstGeom>
        </p:spPr>
      </p:pic>
      <p:pic>
        <p:nvPicPr>
          <p:cNvPr id="7" name="Picture 6"/>
          <p:cNvPicPr>
            <a:picLocks noChangeAspect="1"/>
          </p:cNvPicPr>
          <p:nvPr/>
        </p:nvPicPr>
        <p:blipFill>
          <a:blip r:embed="rId3"/>
          <a:stretch>
            <a:fillRect/>
          </a:stretch>
        </p:blipFill>
        <p:spPr>
          <a:xfrm>
            <a:off x="497454" y="5560190"/>
            <a:ext cx="1408298" cy="920576"/>
          </a:xfrm>
          <a:prstGeom prst="rect">
            <a:avLst/>
          </a:prstGeom>
        </p:spPr>
      </p:pic>
      <p:sp>
        <p:nvSpPr>
          <p:cNvPr id="2" name="Title 1"/>
          <p:cNvSpPr>
            <a:spLocks noGrp="1"/>
          </p:cNvSpPr>
          <p:nvPr>
            <p:ph type="ctrTitle"/>
          </p:nvPr>
        </p:nvSpPr>
        <p:spPr>
          <a:xfrm>
            <a:off x="388962" y="1605506"/>
            <a:ext cx="6025486" cy="5192859"/>
          </a:xfrm>
          <a:ln w="98425">
            <a:solidFill>
              <a:srgbClr val="FF0000"/>
            </a:solidFill>
          </a:ln>
        </p:spPr>
        <p:txBody>
          <a:bodyPr>
            <a:normAutofit fontScale="90000"/>
          </a:bodyPr>
          <a:lstStyle/>
          <a:p>
            <a:r>
              <a:rPr lang="en-GB" sz="1200" dirty="0">
                <a:latin typeface="Comic Sans MS" panose="030F0702030302020204" pitchFamily="66" charset="0"/>
              </a:rPr>
              <a:t>Dear Parents and Carers</a:t>
            </a:r>
            <a:r>
              <a:rPr lang="en-GB" sz="1200" dirty="0" smtClean="0">
                <a:latin typeface="Comic Sans MS" panose="030F0702030302020204" pitchFamily="66" charset="0"/>
              </a:rPr>
              <a:t>,</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So … we have made it to the end of Week 3! Well done one and all.</a:t>
            </a:r>
            <a:br>
              <a:rPr lang="en-GB" sz="1200" dirty="0" smtClean="0">
                <a:latin typeface="Comic Sans MS" panose="030F0702030302020204" pitchFamily="66" charset="0"/>
              </a:rPr>
            </a:br>
            <a:r>
              <a:rPr lang="en-GB" sz="1200" dirty="0" smtClean="0">
                <a:latin typeface="Comic Sans MS" panose="030F0702030302020204" pitchFamily="66" charset="0"/>
              </a:rPr>
              <a:t>We are so very impressed with the effort and enthusiasm that so many of the children are putting into their learning both at home and in school.</a:t>
            </a:r>
            <a:r>
              <a:rPr lang="en-GB" sz="1200" dirty="0" smtClean="0">
                <a:latin typeface="Comic Sans MS" panose="030F0702030302020204" pitchFamily="66" charset="0"/>
              </a:rPr>
              <a:t>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The government have been true to their word… and we received lateral flow tests today for all school staff to use.  The purpose of the testing is to identify any members of staff who may have COVID 19 but be asymptomatic.</a:t>
            </a:r>
            <a:br>
              <a:rPr lang="en-GB" sz="1200" dirty="0" smtClean="0">
                <a:latin typeface="Comic Sans MS" panose="030F0702030302020204" pitchFamily="66" charset="0"/>
              </a:rPr>
            </a:br>
            <a:r>
              <a:rPr lang="en-GB" sz="1200" dirty="0" smtClean="0">
                <a:latin typeface="Comic Sans MS" panose="030F0702030302020204" pitchFamily="66" charset="0"/>
              </a:rPr>
              <a:t>Should a member of staff test positive I will inform any year group bubbles as quickly as possible- it will of course mean that the bubble will need to self-isolate;  but I will share guidance if and when it is an issue.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It is a relief to know that we have these tests and that we are not inadvertently infecting any children, colleagues or our families at home.</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Our daily Collective worship at 1:30  has fast become my favourite time of day; seeing so many smiling faces and some lovely engagement feels so important in keeping our             ‘St Andrew’s Family’ together at this difficult time.</a:t>
            </a:r>
            <a:br>
              <a:rPr lang="en-GB" sz="1200" dirty="0" smtClean="0">
                <a:latin typeface="Comic Sans MS" panose="030F0702030302020204" pitchFamily="66" charset="0"/>
              </a:rPr>
            </a:br>
            <a:r>
              <a:rPr lang="en-GB" sz="1200" dirty="0" smtClean="0">
                <a:latin typeface="Comic Sans MS" panose="030F0702030302020204" pitchFamily="66" charset="0"/>
              </a:rPr>
              <a:t>Thank you for your patience as I navigate a number of technical issues very publically! The frustration of a camera that has worked for three hours of Teams meetings but then won’t work for  Google Meet is enormous!</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Wishing </a:t>
            </a:r>
            <a:r>
              <a:rPr lang="en-GB" sz="1200" dirty="0">
                <a:latin typeface="Comic Sans MS" panose="030F0702030302020204" pitchFamily="66" charset="0"/>
              </a:rPr>
              <a:t>you all well, and hoping </a:t>
            </a:r>
            <a:r>
              <a:rPr lang="en-GB" sz="1200" dirty="0" smtClean="0">
                <a:latin typeface="Comic Sans MS" panose="030F0702030302020204" pitchFamily="66" charset="0"/>
              </a:rPr>
              <a:t>that this weekend is as fun-filled as you can manage!</a:t>
            </a:r>
            <a:br>
              <a:rPr lang="en-GB" sz="1200" dirty="0" smtClean="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smtClean="0">
                <a:latin typeface="Comic Sans MS" panose="030F0702030302020204" pitchFamily="66" charset="0"/>
              </a:rPr>
              <a:t> </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Please </a:t>
            </a:r>
            <a:r>
              <a:rPr lang="en-GB" sz="1200" dirty="0">
                <a:latin typeface="Comic Sans MS" panose="030F0702030302020204" pitchFamily="66" charset="0"/>
              </a:rPr>
              <a:t>do take </a:t>
            </a:r>
            <a:r>
              <a:rPr lang="en-GB" sz="1200" dirty="0" smtClean="0">
                <a:latin typeface="Comic Sans MS" panose="030F0702030302020204" pitchFamily="66" charset="0"/>
              </a:rPr>
              <a:t>care</a:t>
            </a:r>
            <a:r>
              <a:rPr lang="en-GB" sz="1200" dirty="0">
                <a:latin typeface="Comic Sans MS" panose="030F0702030302020204" pitchFamily="66" charset="0"/>
              </a:rPr>
              <a:t/>
            </a:r>
            <a:br>
              <a:rPr lang="en-GB" sz="1200" dirty="0">
                <a:latin typeface="Comic Sans MS" panose="030F0702030302020204" pitchFamily="66" charset="0"/>
              </a:rPr>
            </a:br>
            <a:r>
              <a:rPr lang="en-GB" sz="1200" smtClean="0">
                <a:latin typeface="Comic Sans MS" panose="030F0702030302020204" pitchFamily="66" charset="0"/>
              </a:rPr>
              <a:t>with my very </a:t>
            </a:r>
            <a:r>
              <a:rPr lang="en-GB" sz="1200" dirty="0" smtClean="0">
                <a:latin typeface="Comic Sans MS" panose="030F0702030302020204" pitchFamily="66" charset="0"/>
              </a:rPr>
              <a:t>best wishes</a:t>
            </a:r>
            <a:br>
              <a:rPr lang="en-GB" sz="1200" dirty="0" smtClean="0">
                <a:latin typeface="Comic Sans MS" panose="030F0702030302020204" pitchFamily="66" charset="0"/>
              </a:rPr>
            </a:br>
            <a:r>
              <a:rPr lang="en-GB" sz="1200" dirty="0" smtClean="0">
                <a:latin typeface="Comic Sans MS" panose="030F0702030302020204" pitchFamily="66" charset="0"/>
              </a:rPr>
              <a:t>Becky </a:t>
            </a:r>
            <a:r>
              <a:rPr lang="en-GB" sz="1200" dirty="0">
                <a:latin typeface="Comic Sans MS" panose="030F0702030302020204" pitchFamily="66" charset="0"/>
              </a:rPr>
              <a:t>Black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endParaRPr lang="en-GB" sz="1300" dirty="0">
              <a:latin typeface="Comic Sans MS" panose="030F0702030302020204" pitchFamily="66" charset="0"/>
            </a:endParaRPr>
          </a:p>
        </p:txBody>
      </p:sp>
      <p:sp>
        <p:nvSpPr>
          <p:cNvPr id="3" name="Subtitle 2"/>
          <p:cNvSpPr>
            <a:spLocks noGrp="1"/>
          </p:cNvSpPr>
          <p:nvPr>
            <p:ph type="subTitle" idx="1"/>
          </p:nvPr>
        </p:nvSpPr>
        <p:spPr>
          <a:xfrm>
            <a:off x="388962" y="224409"/>
            <a:ext cx="6025486" cy="1127367"/>
          </a:xfrm>
          <a:ln w="38100">
            <a:solidFill>
              <a:srgbClr val="0070C0"/>
            </a:solidFill>
          </a:ln>
        </p:spPr>
        <p:txBody>
          <a:bodyPr>
            <a:normAutofit fontScale="92500" lnSpcReduction="10000"/>
          </a:bodyPr>
          <a:lstStyle/>
          <a:p>
            <a:endParaRPr lang="en-GB" sz="1300" b="1" dirty="0">
              <a:latin typeface="Comic Sans MS" panose="030F0702030302020204" pitchFamily="66" charset="0"/>
            </a:endParaRPr>
          </a:p>
          <a:p>
            <a:r>
              <a:rPr lang="en-GB" sz="1300" b="1" dirty="0">
                <a:latin typeface="Comic Sans MS" panose="030F0702030302020204" pitchFamily="66" charset="0"/>
              </a:rPr>
              <a:t>Hatfield Peverel St Andrew’s Junior School</a:t>
            </a:r>
          </a:p>
          <a:p>
            <a:r>
              <a:rPr lang="en-GB" b="1" dirty="0">
                <a:latin typeface="Comic Sans MS" panose="030F0702030302020204" pitchFamily="66" charset="0"/>
              </a:rPr>
              <a:t>NEWSLETTER </a:t>
            </a:r>
          </a:p>
          <a:p>
            <a:r>
              <a:rPr lang="en-GB" b="1" dirty="0" smtClean="0">
                <a:latin typeface="Comic Sans MS" panose="030F0702030302020204" pitchFamily="66" charset="0"/>
              </a:rPr>
              <a:t>22nd</a:t>
            </a:r>
            <a:r>
              <a:rPr lang="en-GB" b="1" dirty="0" smtClean="0">
                <a:latin typeface="Comic Sans MS" panose="030F0702030302020204" pitchFamily="66" charset="0"/>
              </a:rPr>
              <a:t> </a:t>
            </a:r>
            <a:r>
              <a:rPr lang="en-GB" b="1" dirty="0" smtClean="0">
                <a:latin typeface="Comic Sans MS" panose="030F0702030302020204" pitchFamily="66" charset="0"/>
              </a:rPr>
              <a:t>January 2021</a:t>
            </a:r>
            <a:endParaRPr lang="en-GB" b="1" dirty="0">
              <a:latin typeface="Comic Sans MS" panose="030F0702030302020204" pitchFamily="66" charset="0"/>
            </a:endParaRPr>
          </a:p>
          <a:p>
            <a:endParaRPr lang="en-GB" dirty="0"/>
          </a:p>
        </p:txBody>
      </p:sp>
      <p:pic>
        <p:nvPicPr>
          <p:cNvPr id="4" name="Picture 3"/>
          <p:cNvPicPr>
            <a:picLocks noChangeAspect="1"/>
          </p:cNvPicPr>
          <p:nvPr/>
        </p:nvPicPr>
        <p:blipFill>
          <a:blip r:embed="rId4"/>
          <a:stretch>
            <a:fillRect/>
          </a:stretch>
        </p:blipFill>
        <p:spPr>
          <a:xfrm>
            <a:off x="528389" y="365567"/>
            <a:ext cx="673214" cy="835714"/>
          </a:xfrm>
          <a:prstGeom prst="rect">
            <a:avLst/>
          </a:prstGeom>
        </p:spPr>
      </p:pic>
      <p:pic>
        <p:nvPicPr>
          <p:cNvPr id="5" name="Picture 4"/>
          <p:cNvPicPr>
            <a:picLocks noChangeAspect="1"/>
          </p:cNvPicPr>
          <p:nvPr/>
        </p:nvPicPr>
        <p:blipFill>
          <a:blip r:embed="rId4"/>
          <a:stretch>
            <a:fillRect/>
          </a:stretch>
        </p:blipFill>
        <p:spPr>
          <a:xfrm>
            <a:off x="5635925" y="365567"/>
            <a:ext cx="673214" cy="835714"/>
          </a:xfrm>
          <a:prstGeom prst="rect">
            <a:avLst/>
          </a:prstGeom>
        </p:spPr>
      </p:pic>
      <p:sp>
        <p:nvSpPr>
          <p:cNvPr id="10" name="TextBox 9"/>
          <p:cNvSpPr txBox="1"/>
          <p:nvPr/>
        </p:nvSpPr>
        <p:spPr>
          <a:xfrm>
            <a:off x="783110" y="6962938"/>
            <a:ext cx="5237189" cy="1843453"/>
          </a:xfrm>
          <a:prstGeom prst="rect">
            <a:avLst/>
          </a:prstGeom>
          <a:noFill/>
          <a:ln w="57150">
            <a:solidFill>
              <a:srgbClr val="00B050"/>
            </a:solidFill>
          </a:ln>
        </p:spPr>
        <p:txBody>
          <a:bodyPr wrap="square" rtlCol="0">
            <a:spAutoFit/>
          </a:bodyPr>
          <a:lstStyle/>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p:txBody>
      </p:sp>
      <p:pic>
        <p:nvPicPr>
          <p:cNvPr id="12" name="Picture 11"/>
          <p:cNvPicPr>
            <a:picLocks noChangeAspect="1"/>
          </p:cNvPicPr>
          <p:nvPr/>
        </p:nvPicPr>
        <p:blipFill>
          <a:blip r:embed="rId5"/>
          <a:stretch>
            <a:fillRect/>
          </a:stretch>
        </p:blipFill>
        <p:spPr>
          <a:xfrm>
            <a:off x="992625" y="7176540"/>
            <a:ext cx="2128242" cy="1416248"/>
          </a:xfrm>
          <a:prstGeom prst="rect">
            <a:avLst/>
          </a:prstGeom>
        </p:spPr>
      </p:pic>
      <p:sp>
        <p:nvSpPr>
          <p:cNvPr id="15" name="TextBox 14"/>
          <p:cNvSpPr txBox="1"/>
          <p:nvPr/>
        </p:nvSpPr>
        <p:spPr>
          <a:xfrm>
            <a:off x="3257612" y="7150930"/>
            <a:ext cx="2625941" cy="1493229"/>
          </a:xfrm>
          <a:prstGeom prst="rect">
            <a:avLst/>
          </a:prstGeom>
          <a:noFill/>
        </p:spPr>
        <p:txBody>
          <a:bodyPr wrap="square" rtlCol="0">
            <a:spAutoFit/>
          </a:bodyPr>
          <a:lstStyle/>
          <a:p>
            <a:pPr algn="ctr"/>
            <a:r>
              <a:rPr lang="en-GB" sz="1138" dirty="0">
                <a:latin typeface="Comic Sans MS" panose="030F0702030302020204" pitchFamily="66" charset="0"/>
              </a:rPr>
              <a:t>Wishing a very </a:t>
            </a:r>
            <a:r>
              <a:rPr lang="en-GB" sz="1138" b="1" dirty="0">
                <a:latin typeface="Comic Sans MS" panose="030F0702030302020204" pitchFamily="66" charset="0"/>
              </a:rPr>
              <a:t>Happy Birthday </a:t>
            </a:r>
            <a:r>
              <a:rPr lang="en-GB" sz="1138" dirty="0">
                <a:latin typeface="Comic Sans MS" panose="030F0702030302020204" pitchFamily="66" charset="0"/>
              </a:rPr>
              <a:t>to the children who have celebrated their birthdays between: </a:t>
            </a:r>
          </a:p>
          <a:p>
            <a:pPr algn="ctr"/>
            <a:r>
              <a:rPr lang="en-GB" sz="1138" b="1" dirty="0">
                <a:latin typeface="Comic Sans MS" panose="030F0702030302020204" pitchFamily="66" charset="0"/>
              </a:rPr>
              <a:t>January </a:t>
            </a:r>
            <a:r>
              <a:rPr lang="en-GB" sz="1138" b="1" dirty="0" smtClean="0">
                <a:latin typeface="Comic Sans MS" panose="030F0702030302020204" pitchFamily="66" charset="0"/>
              </a:rPr>
              <a:t>18</a:t>
            </a:r>
            <a:r>
              <a:rPr lang="en-GB" sz="1138" b="1" baseline="30000" dirty="0" smtClean="0">
                <a:latin typeface="Comic Sans MS" panose="030F0702030302020204" pitchFamily="66" charset="0"/>
              </a:rPr>
              <a:t>th</a:t>
            </a:r>
            <a:r>
              <a:rPr lang="en-GB" sz="1138" b="1" dirty="0" smtClean="0">
                <a:latin typeface="Comic Sans MS" panose="030F0702030302020204" pitchFamily="66" charset="0"/>
              </a:rPr>
              <a:t> </a:t>
            </a:r>
            <a:r>
              <a:rPr lang="en-GB" sz="1138" b="1" dirty="0">
                <a:latin typeface="Comic Sans MS" panose="030F0702030302020204" pitchFamily="66" charset="0"/>
              </a:rPr>
              <a:t>and January </a:t>
            </a:r>
            <a:r>
              <a:rPr lang="en-GB" sz="1138" b="1" dirty="0" smtClean="0">
                <a:latin typeface="Comic Sans MS" panose="030F0702030302020204" pitchFamily="66" charset="0"/>
              </a:rPr>
              <a:t>24</a:t>
            </a:r>
            <a:r>
              <a:rPr lang="en-GB" sz="1138" b="1" baseline="30000" dirty="0" smtClean="0">
                <a:latin typeface="Comic Sans MS" panose="030F0702030302020204" pitchFamily="66" charset="0"/>
              </a:rPr>
              <a:t>th</a:t>
            </a:r>
            <a:r>
              <a:rPr lang="en-GB" sz="1138" b="1" dirty="0" smtClean="0">
                <a:latin typeface="Comic Sans MS" panose="030F0702030302020204" pitchFamily="66" charset="0"/>
              </a:rPr>
              <a:t> </a:t>
            </a:r>
            <a:r>
              <a:rPr lang="en-GB" sz="1138" b="1" dirty="0" smtClean="0">
                <a:latin typeface="Comic Sans MS" panose="030F0702030302020204" pitchFamily="66" charset="0"/>
              </a:rPr>
              <a:t> </a:t>
            </a:r>
            <a:endParaRPr lang="en-GB" sz="1138" b="1" dirty="0">
              <a:latin typeface="Comic Sans MS" panose="030F0702030302020204" pitchFamily="66" charset="0"/>
            </a:endParaRPr>
          </a:p>
          <a:p>
            <a:pPr algn="ctr"/>
            <a:endParaRPr lang="en-GB" sz="1138" dirty="0">
              <a:solidFill>
                <a:srgbClr val="FF0000"/>
              </a:solidFill>
              <a:latin typeface="Comic Sans MS" panose="030F0702030302020204" pitchFamily="66" charset="0"/>
            </a:endParaRPr>
          </a:p>
          <a:p>
            <a:pPr algn="ctr"/>
            <a:r>
              <a:rPr lang="en-GB" sz="1138" b="1" dirty="0" smtClean="0">
                <a:solidFill>
                  <a:srgbClr val="FF0000"/>
                </a:solidFill>
                <a:latin typeface="Comic Sans MS" panose="030F0702030302020204" pitchFamily="66" charset="0"/>
              </a:rPr>
              <a:t>Thomas, </a:t>
            </a:r>
            <a:r>
              <a:rPr lang="en-GB" sz="1138" b="1" dirty="0" smtClean="0">
                <a:solidFill>
                  <a:schemeClr val="accent1">
                    <a:lumMod val="75000"/>
                  </a:schemeClr>
                </a:solidFill>
                <a:latin typeface="Comic Sans MS" panose="030F0702030302020204" pitchFamily="66" charset="0"/>
              </a:rPr>
              <a:t>Antonia</a:t>
            </a:r>
            <a:r>
              <a:rPr lang="en-GB" sz="1138" b="1" dirty="0" smtClean="0">
                <a:solidFill>
                  <a:schemeClr val="accent1">
                    <a:lumMod val="75000"/>
                  </a:schemeClr>
                </a:solidFill>
                <a:latin typeface="Comic Sans MS" panose="030F0702030302020204" pitchFamily="66" charset="0"/>
              </a:rPr>
              <a:t>, </a:t>
            </a:r>
            <a:r>
              <a:rPr lang="en-GB" sz="1138" b="1" dirty="0" smtClean="0">
                <a:solidFill>
                  <a:srgbClr val="00B050"/>
                </a:solidFill>
                <a:latin typeface="Comic Sans MS" panose="030F0702030302020204" pitchFamily="66" charset="0"/>
              </a:rPr>
              <a:t>Keira F,</a:t>
            </a:r>
            <a:endParaRPr lang="en-GB" sz="1138" b="1" dirty="0">
              <a:solidFill>
                <a:schemeClr val="accent1">
                  <a:lumMod val="75000"/>
                </a:schemeClr>
              </a:solidFill>
              <a:latin typeface="Comic Sans MS" panose="030F0702030302020204" pitchFamily="66" charset="0"/>
            </a:endParaRPr>
          </a:p>
          <a:p>
            <a:pPr algn="ctr"/>
            <a:endParaRPr lang="en-GB" sz="1138" b="1" dirty="0">
              <a:solidFill>
                <a:schemeClr val="accent1">
                  <a:lumMod val="75000"/>
                </a:schemeClr>
              </a:solidFill>
              <a:latin typeface="Comic Sans MS" panose="030F0702030302020204" pitchFamily="66" charset="0"/>
            </a:endParaRPr>
          </a:p>
          <a:p>
            <a:pPr algn="ctr"/>
            <a:r>
              <a:rPr lang="en-GB" sz="1138" b="1" dirty="0" smtClean="0">
                <a:solidFill>
                  <a:srgbClr val="7030A0"/>
                </a:solidFill>
                <a:latin typeface="Comic Sans MS" panose="030F0702030302020204" pitchFamily="66" charset="0"/>
              </a:rPr>
              <a:t>Mrs Reynolds</a:t>
            </a:r>
            <a:endParaRPr lang="en-GB" sz="1138" b="1" dirty="0">
              <a:solidFill>
                <a:srgbClr val="7030A0"/>
              </a:solidFill>
              <a:latin typeface="Comic Sans MS" panose="030F0702030302020204" pitchFamily="66" charset="0"/>
            </a:endParaRPr>
          </a:p>
        </p:txBody>
      </p:sp>
      <p:sp>
        <p:nvSpPr>
          <p:cNvPr id="6" name="TextBox 5"/>
          <p:cNvSpPr txBox="1"/>
          <p:nvPr/>
        </p:nvSpPr>
        <p:spPr>
          <a:xfrm>
            <a:off x="657726" y="8970964"/>
            <a:ext cx="5651413" cy="461665"/>
          </a:xfrm>
          <a:prstGeom prst="rect">
            <a:avLst/>
          </a:prstGeom>
          <a:noFill/>
        </p:spPr>
        <p:txBody>
          <a:bodyPr wrap="square" rtlCol="0">
            <a:spAutoFit/>
          </a:bodyPr>
          <a:lstStyle/>
          <a:p>
            <a:pPr algn="ctr"/>
            <a:r>
              <a:rPr lang="en-GB" sz="1200" b="1" dirty="0" smtClean="0">
                <a:latin typeface="Comic Sans MS" panose="030F0702030302020204" pitchFamily="66" charset="0"/>
              </a:rPr>
              <a:t>Apologies to Year 5 and 6 for muddling up the post Collective worship chats this week- next week we will catch up! Whoops!</a:t>
            </a:r>
            <a:endParaRPr lang="en-GB" sz="1200" b="1" dirty="0">
              <a:latin typeface="Comic Sans MS" panose="030F0702030302020204" pitchFamily="66" charset="0"/>
            </a:endParaRPr>
          </a:p>
        </p:txBody>
      </p:sp>
    </p:spTree>
    <p:extLst>
      <p:ext uri="{BB962C8B-B14F-4D97-AF65-F5344CB8AC3E}">
        <p14:creationId xmlns:p14="http://schemas.microsoft.com/office/powerpoint/2010/main" val="850870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8739" y="340220"/>
            <a:ext cx="6013476" cy="5304032"/>
          </a:xfrm>
          <a:ln w="98425">
            <a:solidFill>
              <a:srgbClr val="FF0000"/>
            </a:solidFill>
          </a:ln>
        </p:spPr>
        <p:txBody>
          <a:bodyPr>
            <a:normAutofit/>
          </a:bodyPr>
          <a:lstStyle/>
          <a:p>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endParaRPr lang="en-GB" sz="1300"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2424058" y="399347"/>
            <a:ext cx="1951102" cy="1268900"/>
          </a:xfrm>
          <a:prstGeom prst="rect">
            <a:avLst/>
          </a:prstGeom>
        </p:spPr>
      </p:pic>
      <p:sp>
        <p:nvSpPr>
          <p:cNvPr id="9" name="TextBox 8"/>
          <p:cNvSpPr txBox="1"/>
          <p:nvPr/>
        </p:nvSpPr>
        <p:spPr>
          <a:xfrm>
            <a:off x="559238" y="1668509"/>
            <a:ext cx="5718732" cy="2893100"/>
          </a:xfrm>
          <a:prstGeom prst="rect">
            <a:avLst/>
          </a:prstGeom>
          <a:noFill/>
        </p:spPr>
        <p:txBody>
          <a:bodyPr wrap="square" rtlCol="0">
            <a:spAutoFit/>
          </a:bodyPr>
          <a:lstStyle/>
          <a:p>
            <a:pPr algn="ctr"/>
            <a:r>
              <a:rPr lang="en-GB" sz="1400" dirty="0" smtClean="0">
                <a:latin typeface="Comic Sans MS" panose="030F0702030302020204" pitchFamily="66" charset="0"/>
              </a:rPr>
              <a:t>These are the children who have been spotted shining this week.</a:t>
            </a:r>
          </a:p>
          <a:p>
            <a:pPr algn="ctr"/>
            <a:r>
              <a:rPr lang="en-GB" sz="1400" dirty="0" smtClean="0">
                <a:latin typeface="Comic Sans MS" panose="030F0702030302020204" pitchFamily="66" charset="0"/>
              </a:rPr>
              <a:t>Whether as part of our school-learning or online in their home-learning.</a:t>
            </a:r>
          </a:p>
          <a:p>
            <a:pPr algn="ctr"/>
            <a:r>
              <a:rPr lang="en-GB" sz="1400" dirty="0" smtClean="0">
                <a:latin typeface="Comic Sans MS" panose="030F0702030302020204" pitchFamily="66" charset="0"/>
              </a:rPr>
              <a:t>Well done for continuing to demonstrate our CARE values during these challenging times.</a:t>
            </a:r>
          </a:p>
          <a:p>
            <a:pPr algn="ctr"/>
            <a:r>
              <a:rPr lang="en-GB" sz="1400" dirty="0" smtClean="0">
                <a:latin typeface="Comic Sans MS" panose="030F0702030302020204" pitchFamily="66" charset="0"/>
              </a:rPr>
              <a:t>Logan E</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Eli G</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Harry L</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Tia G</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Joshua T</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Chloe W</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Oliver C</a:t>
            </a:r>
            <a:endParaRPr lang="en-GB" sz="1400" dirty="0" smtClean="0">
              <a:latin typeface="Comic Sans MS" panose="030F0702030302020204" pitchFamily="66" charset="0"/>
            </a:endParaRPr>
          </a:p>
          <a:p>
            <a:pPr algn="ctr"/>
            <a:r>
              <a:rPr lang="en-GB" sz="1400" dirty="0" smtClean="0">
                <a:latin typeface="Comic Sans MS" panose="030F0702030302020204" pitchFamily="66" charset="0"/>
              </a:rPr>
              <a:t>Ben W</a:t>
            </a:r>
            <a:endParaRPr lang="en-GB" sz="1400" dirty="0" smtClean="0">
              <a:latin typeface="Comic Sans MS" panose="030F0702030302020204" pitchFamily="66" charset="0"/>
            </a:endParaRPr>
          </a:p>
        </p:txBody>
      </p:sp>
      <p:sp>
        <p:nvSpPr>
          <p:cNvPr id="13" name="TextBox 12"/>
          <p:cNvSpPr txBox="1"/>
          <p:nvPr/>
        </p:nvSpPr>
        <p:spPr>
          <a:xfrm>
            <a:off x="642441" y="4561609"/>
            <a:ext cx="5819774" cy="923330"/>
          </a:xfrm>
          <a:prstGeom prst="rect">
            <a:avLst/>
          </a:prstGeom>
          <a:noFill/>
        </p:spPr>
        <p:txBody>
          <a:bodyPr wrap="square" rtlCol="0">
            <a:spAutoFit/>
          </a:bodyPr>
          <a:lstStyle/>
          <a:p>
            <a:pPr algn="ctr"/>
            <a:r>
              <a:rPr lang="en-GB" dirty="0" smtClean="0">
                <a:latin typeface="Magical Feather" panose="02000500000000000000" pitchFamily="2" charset="0"/>
              </a:rPr>
              <a:t>C</a:t>
            </a:r>
            <a:r>
              <a:rPr lang="en-GB" dirty="0" smtClean="0">
                <a:solidFill>
                  <a:srgbClr val="FF0000"/>
                </a:solidFill>
                <a:latin typeface="Magical Feather" panose="02000500000000000000" pitchFamily="2" charset="0"/>
              </a:rPr>
              <a:t>ompassion  </a:t>
            </a:r>
            <a:r>
              <a:rPr lang="en-GB" dirty="0" smtClean="0">
                <a:latin typeface="Magical Feather" panose="02000500000000000000" pitchFamily="2" charset="0"/>
              </a:rPr>
              <a:t>A</a:t>
            </a:r>
            <a:r>
              <a:rPr lang="en-GB" dirty="0" smtClean="0">
                <a:solidFill>
                  <a:srgbClr val="FF0000"/>
                </a:solidFill>
                <a:latin typeface="Magical Feather" panose="02000500000000000000" pitchFamily="2" charset="0"/>
              </a:rPr>
              <a:t>chievement </a:t>
            </a:r>
            <a:r>
              <a:rPr lang="en-GB" dirty="0" smtClean="0">
                <a:latin typeface="Magical Feather" panose="02000500000000000000" pitchFamily="2" charset="0"/>
              </a:rPr>
              <a:t>R</a:t>
            </a:r>
            <a:r>
              <a:rPr lang="en-GB" dirty="0" smtClean="0">
                <a:solidFill>
                  <a:srgbClr val="FF0000"/>
                </a:solidFill>
                <a:latin typeface="Magical Feather" panose="02000500000000000000" pitchFamily="2" charset="0"/>
              </a:rPr>
              <a:t>espect  </a:t>
            </a:r>
            <a:r>
              <a:rPr lang="en-GB" dirty="0" smtClean="0">
                <a:latin typeface="Magical Feather" panose="02000500000000000000" pitchFamily="2" charset="0"/>
              </a:rPr>
              <a:t>E</a:t>
            </a:r>
            <a:r>
              <a:rPr lang="en-GB" dirty="0" smtClean="0">
                <a:solidFill>
                  <a:srgbClr val="FF0000"/>
                </a:solidFill>
                <a:latin typeface="Magical Feather" panose="02000500000000000000" pitchFamily="2" charset="0"/>
              </a:rPr>
              <a:t>njoyment</a:t>
            </a:r>
          </a:p>
          <a:p>
            <a:pPr algn="ctr"/>
            <a:r>
              <a:rPr lang="en-GB" dirty="0" smtClean="0">
                <a:latin typeface="Magical Feather" panose="02000500000000000000" pitchFamily="2" charset="0"/>
              </a:rPr>
              <a:t>Every child is known and loved.</a:t>
            </a:r>
          </a:p>
          <a:p>
            <a:pPr algn="ctr"/>
            <a:r>
              <a:rPr lang="en-GB" dirty="0" smtClean="0">
                <a:latin typeface="Magical Feather" panose="02000500000000000000" pitchFamily="2" charset="0"/>
              </a:rPr>
              <a:t>Every child shines.</a:t>
            </a:r>
            <a:endParaRPr lang="en-GB" dirty="0">
              <a:latin typeface="Magical Feather" panose="02000500000000000000" pitchFamily="2" charset="0"/>
            </a:endParaRPr>
          </a:p>
        </p:txBody>
      </p:sp>
      <p:pic>
        <p:nvPicPr>
          <p:cNvPr id="17" name="Picture 16"/>
          <p:cNvPicPr>
            <a:picLocks noChangeAspect="1"/>
          </p:cNvPicPr>
          <p:nvPr/>
        </p:nvPicPr>
        <p:blipFill>
          <a:blip r:embed="rId4"/>
          <a:stretch>
            <a:fillRect/>
          </a:stretch>
        </p:blipFill>
        <p:spPr>
          <a:xfrm>
            <a:off x="1911789" y="5889898"/>
            <a:ext cx="3612712" cy="3363650"/>
          </a:xfrm>
          <a:prstGeom prst="rect">
            <a:avLst/>
          </a:prstGeom>
          <a:ln w="66675">
            <a:solidFill>
              <a:schemeClr val="accent5"/>
            </a:solidFill>
          </a:ln>
        </p:spPr>
      </p:pic>
      <p:sp>
        <p:nvSpPr>
          <p:cNvPr id="18" name="TextBox 17"/>
          <p:cNvSpPr txBox="1"/>
          <p:nvPr/>
        </p:nvSpPr>
        <p:spPr>
          <a:xfrm>
            <a:off x="1961047" y="9409401"/>
            <a:ext cx="2988859" cy="400110"/>
          </a:xfrm>
          <a:prstGeom prst="rect">
            <a:avLst/>
          </a:prstGeom>
          <a:noFill/>
        </p:spPr>
        <p:txBody>
          <a:bodyPr wrap="square" rtlCol="0">
            <a:spAutoFit/>
          </a:bodyPr>
          <a:lstStyle/>
          <a:p>
            <a:pPr algn="ctr"/>
            <a:r>
              <a:rPr lang="en-GB" sz="1000" dirty="0" smtClean="0">
                <a:latin typeface="Comic Sans MS" panose="030F0702030302020204" pitchFamily="66" charset="0"/>
              </a:rPr>
              <a:t>Hard to beat a Charlie </a:t>
            </a:r>
            <a:r>
              <a:rPr lang="en-GB" sz="1000" dirty="0" err="1" smtClean="0">
                <a:latin typeface="Comic Sans MS" panose="030F0702030302020204" pitchFamily="66" charset="0"/>
              </a:rPr>
              <a:t>Mackesy</a:t>
            </a:r>
            <a:r>
              <a:rPr lang="en-GB" sz="1000" dirty="0" smtClean="0">
                <a:latin typeface="Comic Sans MS" panose="030F0702030302020204" pitchFamily="66" charset="0"/>
              </a:rPr>
              <a:t> image </a:t>
            </a:r>
          </a:p>
          <a:p>
            <a:pPr algn="ctr"/>
            <a:r>
              <a:rPr lang="en-GB" sz="1000" dirty="0" smtClean="0">
                <a:latin typeface="Comic Sans MS" panose="030F0702030302020204" pitchFamily="66" charset="0"/>
              </a:rPr>
              <a:t>at the moment!</a:t>
            </a:r>
            <a:endParaRPr lang="en-GB" sz="1000" dirty="0">
              <a:latin typeface="Comic Sans MS" panose="030F0702030302020204" pitchFamily="66" charset="0"/>
            </a:endParaRPr>
          </a:p>
        </p:txBody>
      </p:sp>
      <p:pic>
        <p:nvPicPr>
          <p:cNvPr id="4" name="Picture 3"/>
          <p:cNvPicPr>
            <a:picLocks noChangeAspect="1"/>
          </p:cNvPicPr>
          <p:nvPr/>
        </p:nvPicPr>
        <p:blipFill>
          <a:blip r:embed="rId5"/>
          <a:stretch>
            <a:fillRect/>
          </a:stretch>
        </p:blipFill>
        <p:spPr>
          <a:xfrm>
            <a:off x="1944482" y="5979405"/>
            <a:ext cx="3580019" cy="3184636"/>
          </a:xfrm>
          <a:prstGeom prst="rect">
            <a:avLst/>
          </a:prstGeom>
        </p:spPr>
      </p:pic>
    </p:spTree>
    <p:extLst>
      <p:ext uri="{BB962C8B-B14F-4D97-AF65-F5344CB8AC3E}">
        <p14:creationId xmlns:p14="http://schemas.microsoft.com/office/powerpoint/2010/main" val="1364864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66737" y="1171575"/>
            <a:ext cx="5724525" cy="7562850"/>
          </a:xfrm>
          <a:prstGeom prst="rect">
            <a:avLst/>
          </a:prstGeom>
        </p:spPr>
      </p:pic>
    </p:spTree>
    <p:extLst>
      <p:ext uri="{BB962C8B-B14F-4D97-AF65-F5344CB8AC3E}">
        <p14:creationId xmlns:p14="http://schemas.microsoft.com/office/powerpoint/2010/main" val="34171327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3391</TotalTime>
  <Words>150</Words>
  <Application>Microsoft Office PowerPoint</Application>
  <PresentationFormat>A4 Paper (210x297 mm)</PresentationFormat>
  <Paragraphs>38</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Magical Feather</vt:lpstr>
      <vt:lpstr>Office Theme</vt:lpstr>
      <vt:lpstr>Dear Parents and Carers,  So … we have made it to the end of Week 3! Well done one and all. We are so very impressed with the effort and enthusiasm that so many of the children are putting into their learning both at home and in school.   The government have been true to their word… and we received lateral flow tests today for all school staff to use.  The purpose of the testing is to identify any members of staff who may have COVID 19 but be asymptomatic. Should a member of staff test positive I will inform any year group bubbles as quickly as possible- it will of course mean that the bubble will need to self-isolate;  but I will share guidance if and when it is an issue.    It is a relief to know that we have these tests and that we are not inadvertently infecting any children, colleagues or our families at home.  Our daily Collective worship at 1:30  has fast become my favourite time of day; seeing so many smiling faces and some lovely engagement feels so important in keeping our             ‘St Andrew’s Family’ together at this difficult time. Thank you for your patience as I navigate a number of technical issues very publically! The frustration of a camera that has worked for three hours of Teams meetings but then won’t work for  Google Meet is enormous!   Wishing you all well, and hoping that this weekend is as fun-filled as you can manage!    Please do take care with my very best wishes Becky Black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Parents and Carers,  What a start to the New Year !  I do hope that your Christmas break had moments of fun, calm, laughter and magic.  It was certainly a quiet Christmas for most of us- but I hope one that brought you all some moments to treasure even though they were unlikely to be filled with everyone you wanted to see. So 2021 has brought to us Lockdown 3.0 and a renewed</dc:title>
  <dc:creator>MRS B BLACK - HEADTEACHER - ST. ANDREWS</dc:creator>
  <cp:lastModifiedBy>MRS B BLACK - HEADTEACHER - ST. ANDREWS</cp:lastModifiedBy>
  <cp:revision>30</cp:revision>
  <cp:lastPrinted>2021-01-22T15:22:43Z</cp:lastPrinted>
  <dcterms:created xsi:type="dcterms:W3CDTF">2021-01-08T09:11:40Z</dcterms:created>
  <dcterms:modified xsi:type="dcterms:W3CDTF">2021-01-22T15:46:59Z</dcterms:modified>
</cp:coreProperties>
</file>