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99" r:id="rId3"/>
    <p:sldId id="308" r:id="rId4"/>
    <p:sldId id="309" r:id="rId5"/>
    <p:sldId id="303" r:id="rId6"/>
    <p:sldId id="297" r:id="rId7"/>
    <p:sldId id="284" r:id="rId8"/>
    <p:sldId id="306" r:id="rId9"/>
    <p:sldId id="304" r:id="rId10"/>
    <p:sldId id="307" r:id="rId11"/>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66FF"/>
    <a:srgbClr val="0066FF"/>
    <a:srgbClr val="C40C38"/>
    <a:srgbClr val="05A3AB"/>
    <a:srgbClr val="FC14BF"/>
    <a:srgbClr val="0AB0C6"/>
    <a:srgbClr val="3D23AD"/>
    <a:srgbClr val="10C060"/>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6172" autoAdjust="0"/>
  </p:normalViewPr>
  <p:slideViewPr>
    <p:cSldViewPr snapToGrid="0">
      <p:cViewPr>
        <p:scale>
          <a:sx n="210" d="100"/>
          <a:sy n="210" d="100"/>
        </p:scale>
        <p:origin x="90" y="-25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645237-ED15-4C73-8D9D-70196F783469}" type="datetimeFigureOut">
              <a:rPr lang="en-GB" smtClean="0"/>
              <a:t>25/02/2022</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DCBDD99-EBF6-4322-9BAC-ED7DFF572038}" type="slidenum">
              <a:rPr lang="en-GB" smtClean="0"/>
              <a:t>‹#›</a:t>
            </a:fld>
            <a:endParaRPr lang="en-GB"/>
          </a:p>
        </p:txBody>
      </p:sp>
    </p:spTree>
    <p:extLst>
      <p:ext uri="{BB962C8B-B14F-4D97-AF65-F5344CB8AC3E}">
        <p14:creationId xmlns:p14="http://schemas.microsoft.com/office/powerpoint/2010/main" val="414260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66" indent="0" algn="ctr">
              <a:buNone/>
              <a:defRPr sz="1500"/>
            </a:lvl2pPr>
            <a:lvl3pPr marL="685732" indent="0" algn="ctr">
              <a:buNone/>
              <a:defRPr sz="1350"/>
            </a:lvl3pPr>
            <a:lvl4pPr marL="1028599" indent="0" algn="ctr">
              <a:buNone/>
              <a:defRPr sz="1200"/>
            </a:lvl4pPr>
            <a:lvl5pPr marL="1371464" indent="0" algn="ctr">
              <a:buNone/>
              <a:defRPr sz="1200"/>
            </a:lvl5pPr>
            <a:lvl6pPr marL="1714331" indent="0" algn="ctr">
              <a:buNone/>
              <a:defRPr sz="1200"/>
            </a:lvl6pPr>
            <a:lvl7pPr marL="2057197" indent="0" algn="ctr">
              <a:buNone/>
              <a:defRPr sz="1200"/>
            </a:lvl7pPr>
            <a:lvl8pPr marL="2400063" indent="0" algn="ctr">
              <a:buNone/>
              <a:defRPr sz="1200"/>
            </a:lvl8pPr>
            <a:lvl9pPr marL="2742929"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52557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493537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8"/>
            <a:ext cx="5915025" cy="2166937"/>
          </a:xfrm>
        </p:spPr>
        <p:txBody>
          <a:bodyPr/>
          <a:lstStyle>
            <a:lvl1pPr marL="0" indent="0">
              <a:buNone/>
              <a:defRPr sz="1800">
                <a:solidFill>
                  <a:schemeClr val="tx1"/>
                </a:solidFill>
              </a:defRPr>
            </a:lvl1pPr>
            <a:lvl2pPr marL="342866" indent="0">
              <a:buNone/>
              <a:defRPr sz="1500">
                <a:solidFill>
                  <a:schemeClr val="tx1">
                    <a:tint val="75000"/>
                  </a:schemeClr>
                </a:solidFill>
              </a:defRPr>
            </a:lvl2pPr>
            <a:lvl3pPr marL="685732" indent="0">
              <a:buNone/>
              <a:defRPr sz="1350">
                <a:solidFill>
                  <a:schemeClr val="tx1">
                    <a:tint val="75000"/>
                  </a:schemeClr>
                </a:solidFill>
              </a:defRPr>
            </a:lvl3pPr>
            <a:lvl4pPr marL="1028599" indent="0">
              <a:buNone/>
              <a:defRPr sz="1200">
                <a:solidFill>
                  <a:schemeClr val="tx1">
                    <a:tint val="75000"/>
                  </a:schemeClr>
                </a:solidFill>
              </a:defRPr>
            </a:lvl4pPr>
            <a:lvl5pPr marL="1371464" indent="0">
              <a:buNone/>
              <a:defRPr sz="1200">
                <a:solidFill>
                  <a:schemeClr val="tx1">
                    <a:tint val="75000"/>
                  </a:schemeClr>
                </a:solidFill>
              </a:defRPr>
            </a:lvl5pPr>
            <a:lvl6pPr marL="1714331" indent="0">
              <a:buNone/>
              <a:defRPr sz="1200">
                <a:solidFill>
                  <a:schemeClr val="tx1">
                    <a:tint val="75000"/>
                  </a:schemeClr>
                </a:solidFill>
              </a:defRPr>
            </a:lvl6pPr>
            <a:lvl7pPr marL="2057197" indent="0">
              <a:buNone/>
              <a:defRPr sz="1200">
                <a:solidFill>
                  <a:schemeClr val="tx1">
                    <a:tint val="75000"/>
                  </a:schemeClr>
                </a:solidFill>
              </a:defRPr>
            </a:lvl7pPr>
            <a:lvl8pPr marL="2400063" indent="0">
              <a:buNone/>
              <a:defRPr sz="1200">
                <a:solidFill>
                  <a:schemeClr val="tx1">
                    <a:tint val="75000"/>
                  </a:schemeClr>
                </a:solidFill>
              </a:defRPr>
            </a:lvl8pPr>
            <a:lvl9pPr marL="2742929"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491821-3258-49A6-950E-DE492BD5D38B}"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7128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491821-3258-49A6-950E-DE492BD5D38B}"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3408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9"/>
            <a:ext cx="2901255" cy="1190095"/>
          </a:xfrm>
        </p:spPr>
        <p:txBody>
          <a:bodyPr anchor="b"/>
          <a:lstStyle>
            <a:lvl1pPr marL="0" indent="0">
              <a:buNone/>
              <a:defRPr sz="1800" b="1"/>
            </a:lvl1pPr>
            <a:lvl2pPr marL="342866" indent="0">
              <a:buNone/>
              <a:defRPr sz="1500" b="1"/>
            </a:lvl2pPr>
            <a:lvl3pPr marL="685732" indent="0">
              <a:buNone/>
              <a:defRPr sz="1350" b="1"/>
            </a:lvl3pPr>
            <a:lvl4pPr marL="1028599" indent="0">
              <a:buNone/>
              <a:defRPr sz="1200" b="1"/>
            </a:lvl4pPr>
            <a:lvl5pPr marL="1371464" indent="0">
              <a:buNone/>
              <a:defRPr sz="1200" b="1"/>
            </a:lvl5pPr>
            <a:lvl6pPr marL="1714331" indent="0">
              <a:buNone/>
              <a:defRPr sz="1200" b="1"/>
            </a:lvl6pPr>
            <a:lvl7pPr marL="2057197" indent="0">
              <a:buNone/>
              <a:defRPr sz="1200" b="1"/>
            </a:lvl7pPr>
            <a:lvl8pPr marL="2400063" indent="0">
              <a:buNone/>
              <a:defRPr sz="1200" b="1"/>
            </a:lvl8pPr>
            <a:lvl9pPr marL="2742929"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4"/>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4" y="2428349"/>
            <a:ext cx="2915543" cy="1190095"/>
          </a:xfrm>
        </p:spPr>
        <p:txBody>
          <a:bodyPr anchor="b"/>
          <a:lstStyle>
            <a:lvl1pPr marL="0" indent="0">
              <a:buNone/>
              <a:defRPr sz="1800" b="1"/>
            </a:lvl1pPr>
            <a:lvl2pPr marL="342866" indent="0">
              <a:buNone/>
              <a:defRPr sz="1500" b="1"/>
            </a:lvl2pPr>
            <a:lvl3pPr marL="685732" indent="0">
              <a:buNone/>
              <a:defRPr sz="1350" b="1"/>
            </a:lvl3pPr>
            <a:lvl4pPr marL="1028599" indent="0">
              <a:buNone/>
              <a:defRPr sz="1200" b="1"/>
            </a:lvl4pPr>
            <a:lvl5pPr marL="1371464" indent="0">
              <a:buNone/>
              <a:defRPr sz="1200" b="1"/>
            </a:lvl5pPr>
            <a:lvl6pPr marL="1714331" indent="0">
              <a:buNone/>
              <a:defRPr sz="1200" b="1"/>
            </a:lvl6pPr>
            <a:lvl7pPr marL="2057197" indent="0">
              <a:buNone/>
              <a:defRPr sz="1200" b="1"/>
            </a:lvl7pPr>
            <a:lvl8pPr marL="2400063" indent="0">
              <a:buNone/>
              <a:defRPr sz="1200" b="1"/>
            </a:lvl8pPr>
            <a:lvl9pPr marL="2742929"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4"/>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491821-3258-49A6-950E-DE492BD5D38B}" type="datetimeFigureOut">
              <a:rPr lang="en-GB" smtClean="0"/>
              <a:t>25/02/2022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4682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491821-3258-49A6-950E-DE492BD5D38B}" type="datetimeFigureOut">
              <a:rPr lang="en-GB" smtClean="0"/>
              <a:t>25/02/2022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22679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491821-3258-49A6-950E-DE492BD5D38B}" type="datetimeFigureOut">
              <a:rPr lang="en-GB" smtClean="0"/>
              <a:t>25/02/2022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77884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4" y="1426285"/>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2"/>
            <a:ext cx="2211884" cy="5505627"/>
          </a:xfrm>
        </p:spPr>
        <p:txBody>
          <a:bodyPr/>
          <a:lstStyle>
            <a:lvl1pPr marL="0" indent="0">
              <a:buNone/>
              <a:defRPr sz="1200"/>
            </a:lvl1pPr>
            <a:lvl2pPr marL="342866" indent="0">
              <a:buNone/>
              <a:defRPr sz="1050"/>
            </a:lvl2pPr>
            <a:lvl3pPr marL="685732" indent="0">
              <a:buNone/>
              <a:defRPr sz="900"/>
            </a:lvl3pPr>
            <a:lvl4pPr marL="1028599" indent="0">
              <a:buNone/>
              <a:defRPr sz="750"/>
            </a:lvl4pPr>
            <a:lvl5pPr marL="1371464" indent="0">
              <a:buNone/>
              <a:defRPr sz="750"/>
            </a:lvl5pPr>
            <a:lvl6pPr marL="1714331" indent="0">
              <a:buNone/>
              <a:defRPr sz="750"/>
            </a:lvl6pPr>
            <a:lvl7pPr marL="2057197" indent="0">
              <a:buNone/>
              <a:defRPr sz="750"/>
            </a:lvl7pPr>
            <a:lvl8pPr marL="2400063" indent="0">
              <a:buNone/>
              <a:defRPr sz="750"/>
            </a:lvl8pPr>
            <a:lvl9pPr marL="2742929"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0991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4" y="1426285"/>
            <a:ext cx="3471863" cy="7039681"/>
          </a:xfrm>
        </p:spPr>
        <p:txBody>
          <a:bodyPr anchor="t"/>
          <a:lstStyle>
            <a:lvl1pPr marL="0" indent="0">
              <a:buNone/>
              <a:defRPr sz="2400"/>
            </a:lvl1pPr>
            <a:lvl2pPr marL="342866" indent="0">
              <a:buNone/>
              <a:defRPr sz="2100"/>
            </a:lvl2pPr>
            <a:lvl3pPr marL="685732" indent="0">
              <a:buNone/>
              <a:defRPr sz="1800"/>
            </a:lvl3pPr>
            <a:lvl4pPr marL="1028599" indent="0">
              <a:buNone/>
              <a:defRPr sz="1500"/>
            </a:lvl4pPr>
            <a:lvl5pPr marL="1371464" indent="0">
              <a:buNone/>
              <a:defRPr sz="1500"/>
            </a:lvl5pPr>
            <a:lvl6pPr marL="1714331" indent="0">
              <a:buNone/>
              <a:defRPr sz="1500"/>
            </a:lvl6pPr>
            <a:lvl7pPr marL="2057197" indent="0">
              <a:buNone/>
              <a:defRPr sz="1500"/>
            </a:lvl7pPr>
            <a:lvl8pPr marL="2400063" indent="0">
              <a:buNone/>
              <a:defRPr sz="1500"/>
            </a:lvl8pPr>
            <a:lvl9pPr marL="2742929"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2"/>
            <a:ext cx="2211884" cy="5505627"/>
          </a:xfrm>
        </p:spPr>
        <p:txBody>
          <a:bodyPr/>
          <a:lstStyle>
            <a:lvl1pPr marL="0" indent="0">
              <a:buNone/>
              <a:defRPr sz="1200"/>
            </a:lvl1pPr>
            <a:lvl2pPr marL="342866" indent="0">
              <a:buNone/>
              <a:defRPr sz="1050"/>
            </a:lvl2pPr>
            <a:lvl3pPr marL="685732" indent="0">
              <a:buNone/>
              <a:defRPr sz="900"/>
            </a:lvl3pPr>
            <a:lvl4pPr marL="1028599" indent="0">
              <a:buNone/>
              <a:defRPr sz="750"/>
            </a:lvl4pPr>
            <a:lvl5pPr marL="1371464" indent="0">
              <a:buNone/>
              <a:defRPr sz="750"/>
            </a:lvl5pPr>
            <a:lvl6pPr marL="1714331" indent="0">
              <a:buNone/>
              <a:defRPr sz="750"/>
            </a:lvl6pPr>
            <a:lvl7pPr marL="2057197" indent="0">
              <a:buNone/>
              <a:defRPr sz="750"/>
            </a:lvl7pPr>
            <a:lvl8pPr marL="2400063" indent="0">
              <a:buNone/>
              <a:defRPr sz="750"/>
            </a:lvl8pPr>
            <a:lvl9pPr marL="2742929"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735537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60437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5"/>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5"/>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938948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9"/>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491821-3258-49A6-950E-DE492BD5D38B}" type="datetimeFigureOut">
              <a:rPr lang="en-GB" smtClean="0"/>
              <a:t>25/02/2022</a:t>
            </a:fld>
            <a:endParaRPr lang="en-GB"/>
          </a:p>
        </p:txBody>
      </p:sp>
      <p:sp>
        <p:nvSpPr>
          <p:cNvPr id="5" name="Footer Placeholder 4"/>
          <p:cNvSpPr>
            <a:spLocks noGrp="1"/>
          </p:cNvSpPr>
          <p:nvPr>
            <p:ph type="ftr" sz="quarter" idx="3"/>
          </p:nvPr>
        </p:nvSpPr>
        <p:spPr>
          <a:xfrm>
            <a:off x="2271714" y="9181399"/>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9"/>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B2673E0-7FB8-4834-9951-710CC9C0A36C}" type="slidenum">
              <a:rPr lang="en-GB" smtClean="0"/>
              <a:t>‹#›</a:t>
            </a:fld>
            <a:endParaRPr lang="en-GB"/>
          </a:p>
        </p:txBody>
      </p:sp>
    </p:spTree>
    <p:extLst>
      <p:ext uri="{BB962C8B-B14F-4D97-AF65-F5344CB8AC3E}">
        <p14:creationId xmlns:p14="http://schemas.microsoft.com/office/powerpoint/2010/main" val="1214705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732"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33" indent="-171433" algn="l" defTabSz="685732"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99" indent="-171433" algn="l" defTabSz="685732"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166" indent="-171433" algn="l" defTabSz="685732"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32" indent="-171433" algn="l" defTabSz="68573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898" indent="-171433" algn="l" defTabSz="68573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764" indent="-171433" algn="l" defTabSz="68573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630" indent="-171433" algn="l" defTabSz="68573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496" indent="-171433" algn="l" defTabSz="68573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362" indent="-171433" algn="l" defTabSz="68573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32" rtl="0" eaLnBrk="1" latinLnBrk="0" hangingPunct="1">
        <a:defRPr sz="1350" kern="1200">
          <a:solidFill>
            <a:schemeClr val="tx1"/>
          </a:solidFill>
          <a:latin typeface="+mn-lt"/>
          <a:ea typeface="+mn-ea"/>
          <a:cs typeface="+mn-cs"/>
        </a:defRPr>
      </a:lvl1pPr>
      <a:lvl2pPr marL="342866" algn="l" defTabSz="685732" rtl="0" eaLnBrk="1" latinLnBrk="0" hangingPunct="1">
        <a:defRPr sz="1350" kern="1200">
          <a:solidFill>
            <a:schemeClr val="tx1"/>
          </a:solidFill>
          <a:latin typeface="+mn-lt"/>
          <a:ea typeface="+mn-ea"/>
          <a:cs typeface="+mn-cs"/>
        </a:defRPr>
      </a:lvl2pPr>
      <a:lvl3pPr marL="685732" algn="l" defTabSz="685732" rtl="0" eaLnBrk="1" latinLnBrk="0" hangingPunct="1">
        <a:defRPr sz="1350" kern="1200">
          <a:solidFill>
            <a:schemeClr val="tx1"/>
          </a:solidFill>
          <a:latin typeface="+mn-lt"/>
          <a:ea typeface="+mn-ea"/>
          <a:cs typeface="+mn-cs"/>
        </a:defRPr>
      </a:lvl3pPr>
      <a:lvl4pPr marL="1028599" algn="l" defTabSz="685732" rtl="0" eaLnBrk="1" latinLnBrk="0" hangingPunct="1">
        <a:defRPr sz="1350" kern="1200">
          <a:solidFill>
            <a:schemeClr val="tx1"/>
          </a:solidFill>
          <a:latin typeface="+mn-lt"/>
          <a:ea typeface="+mn-ea"/>
          <a:cs typeface="+mn-cs"/>
        </a:defRPr>
      </a:lvl4pPr>
      <a:lvl5pPr marL="1371464" algn="l" defTabSz="685732" rtl="0" eaLnBrk="1" latinLnBrk="0" hangingPunct="1">
        <a:defRPr sz="1350" kern="1200">
          <a:solidFill>
            <a:schemeClr val="tx1"/>
          </a:solidFill>
          <a:latin typeface="+mn-lt"/>
          <a:ea typeface="+mn-ea"/>
          <a:cs typeface="+mn-cs"/>
        </a:defRPr>
      </a:lvl5pPr>
      <a:lvl6pPr marL="1714331" algn="l" defTabSz="685732" rtl="0" eaLnBrk="1" latinLnBrk="0" hangingPunct="1">
        <a:defRPr sz="1350" kern="1200">
          <a:solidFill>
            <a:schemeClr val="tx1"/>
          </a:solidFill>
          <a:latin typeface="+mn-lt"/>
          <a:ea typeface="+mn-ea"/>
          <a:cs typeface="+mn-cs"/>
        </a:defRPr>
      </a:lvl6pPr>
      <a:lvl7pPr marL="2057197" algn="l" defTabSz="685732" rtl="0" eaLnBrk="1" latinLnBrk="0" hangingPunct="1">
        <a:defRPr sz="1350" kern="1200">
          <a:solidFill>
            <a:schemeClr val="tx1"/>
          </a:solidFill>
          <a:latin typeface="+mn-lt"/>
          <a:ea typeface="+mn-ea"/>
          <a:cs typeface="+mn-cs"/>
        </a:defRPr>
      </a:lvl7pPr>
      <a:lvl8pPr marL="2400063" algn="l" defTabSz="685732" rtl="0" eaLnBrk="1" latinLnBrk="0" hangingPunct="1">
        <a:defRPr sz="1350" kern="1200">
          <a:solidFill>
            <a:schemeClr val="tx1"/>
          </a:solidFill>
          <a:latin typeface="+mn-lt"/>
          <a:ea typeface="+mn-ea"/>
          <a:cs typeface="+mn-cs"/>
        </a:defRPr>
      </a:lvl8pPr>
      <a:lvl9pPr marL="2742929" algn="l" defTabSz="685732"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www.bbc.co.uk/newsround/13865002?fbclid=IwAR08DEropDZxp89ieShju2GDOxWLtUEy7DuVWURlYOIpEEs8M8fkIvnZRPs" TargetMode="External"/><Relationship Id="rId3" Type="http://schemas.openxmlformats.org/officeDocument/2006/relationships/hyperlink" Target="https://amzn.eu/hIHTvhN" TargetMode="External"/><Relationship Id="rId7" Type="http://schemas.openxmlformats.org/officeDocument/2006/relationships/image" Target="../media/image12.png"/><Relationship Id="rId2" Type="http://schemas.openxmlformats.org/officeDocument/2006/relationships/hyperlink" Target="https://amzn.eu/bS9YjA9"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amzn.eu/bhCBWrK" TargetMode="External"/><Relationship Id="rId4" Type="http://schemas.openxmlformats.org/officeDocument/2006/relationships/hyperlink" Target="https://amzn.eu/2ETMWX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hyperlink" Target="https://www.teachingawards.com/2022awards/?utm_campaign=tat2021&amp;utm_medium=email&amp;utm_source=govdelivery" TargetMode="External"/><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hyperlink" Target="https://forms.gle/ALuy4J8UFC2xW6rNA" TargetMode="External"/><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gazette-news/promotions" TargetMode="External"/><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300830" y="4114181"/>
            <a:ext cx="862781" cy="563983"/>
          </a:xfrm>
          <a:prstGeom prst="rect">
            <a:avLst/>
          </a:prstGeom>
        </p:spPr>
      </p:pic>
      <p:sp>
        <p:nvSpPr>
          <p:cNvPr id="2" name="Title 1"/>
          <p:cNvSpPr>
            <a:spLocks noGrp="1"/>
          </p:cNvSpPr>
          <p:nvPr>
            <p:ph type="ctrTitle"/>
          </p:nvPr>
        </p:nvSpPr>
        <p:spPr>
          <a:xfrm>
            <a:off x="528389" y="1583827"/>
            <a:ext cx="5635222" cy="3159057"/>
          </a:xfrm>
          <a:ln w="98425">
            <a:solidFill>
              <a:srgbClr val="FF0000"/>
            </a:solidFill>
          </a:ln>
        </p:spPr>
        <p:txBody>
          <a:bodyPr>
            <a:noAutofit/>
          </a:bodyPr>
          <a:lstStyle/>
          <a:p>
            <a:pPr fontAlgn="base"/>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
            </a:r>
            <a:br>
              <a:rPr lang="en-GB" sz="1200" dirty="0" smtClean="0">
                <a:latin typeface="Comic Sans MS" panose="030F0702030302020204" pitchFamily="66" charset="0"/>
              </a:rPr>
            </a:br>
            <a:endParaRPr lang="en-GB" sz="1200" dirty="0">
              <a:latin typeface="Comic Sans MS" panose="030F0702030302020204" pitchFamily="66" charset="0"/>
            </a:endParaRPr>
          </a:p>
        </p:txBody>
      </p:sp>
      <p:sp>
        <p:nvSpPr>
          <p:cNvPr id="3" name="Subtitle 2"/>
          <p:cNvSpPr>
            <a:spLocks noGrp="1"/>
          </p:cNvSpPr>
          <p:nvPr>
            <p:ph type="subTitle" idx="1"/>
          </p:nvPr>
        </p:nvSpPr>
        <p:spPr>
          <a:xfrm>
            <a:off x="388962" y="224410"/>
            <a:ext cx="6025486" cy="1143214"/>
          </a:xfrm>
          <a:ln w="38100">
            <a:solidFill>
              <a:srgbClr val="0070C0"/>
            </a:solidFill>
          </a:ln>
        </p:spPr>
        <p:txBody>
          <a:bodyPr>
            <a:normAutofit fontScale="92500" lnSpcReduction="10000"/>
          </a:bodyPr>
          <a:lstStyle/>
          <a:p>
            <a:endParaRPr lang="en-GB" sz="1300" b="1" dirty="0">
              <a:latin typeface="Comic Sans MS" panose="030F0702030302020204" pitchFamily="66" charset="0"/>
            </a:endParaRPr>
          </a:p>
          <a:p>
            <a:r>
              <a:rPr lang="en-GB" sz="1300" b="1" dirty="0">
                <a:latin typeface="Comic Sans MS" panose="030F0702030302020204" pitchFamily="66" charset="0"/>
              </a:rPr>
              <a:t>Hatfield Peverel St Andrew’s Junior School</a:t>
            </a:r>
          </a:p>
          <a:p>
            <a:r>
              <a:rPr lang="en-GB" b="1" dirty="0" smtClean="0">
                <a:latin typeface="Comic Sans MS" panose="030F0702030302020204" pitchFamily="66" charset="0"/>
              </a:rPr>
              <a:t>NEWSLETTER</a:t>
            </a:r>
          </a:p>
          <a:p>
            <a:r>
              <a:rPr lang="en-GB" b="1" dirty="0" smtClean="0">
                <a:latin typeface="Comic Sans MS" panose="030F0702030302020204" pitchFamily="66" charset="0"/>
              </a:rPr>
              <a:t>25</a:t>
            </a:r>
            <a:r>
              <a:rPr lang="en-GB" b="1" baseline="30000" dirty="0" smtClean="0">
                <a:latin typeface="Comic Sans MS" panose="030F0702030302020204" pitchFamily="66" charset="0"/>
              </a:rPr>
              <a:t>th</a:t>
            </a:r>
            <a:r>
              <a:rPr lang="en-GB" b="1" dirty="0" smtClean="0">
                <a:latin typeface="Comic Sans MS" panose="030F0702030302020204" pitchFamily="66" charset="0"/>
              </a:rPr>
              <a:t> February 2022</a:t>
            </a:r>
            <a:endParaRPr lang="en-GB" b="1"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528389" y="365567"/>
            <a:ext cx="673214" cy="835714"/>
          </a:xfrm>
          <a:prstGeom prst="rect">
            <a:avLst/>
          </a:prstGeom>
        </p:spPr>
      </p:pic>
      <p:pic>
        <p:nvPicPr>
          <p:cNvPr id="5" name="Picture 4"/>
          <p:cNvPicPr>
            <a:picLocks noChangeAspect="1"/>
          </p:cNvPicPr>
          <p:nvPr/>
        </p:nvPicPr>
        <p:blipFill>
          <a:blip r:embed="rId3"/>
          <a:stretch>
            <a:fillRect/>
          </a:stretch>
        </p:blipFill>
        <p:spPr>
          <a:xfrm>
            <a:off x="5635925" y="365567"/>
            <a:ext cx="673214" cy="835714"/>
          </a:xfrm>
          <a:prstGeom prst="rect">
            <a:avLst/>
          </a:prstGeom>
        </p:spPr>
      </p:pic>
      <p:sp>
        <p:nvSpPr>
          <p:cNvPr id="14" name="TextBox 13"/>
          <p:cNvSpPr txBox="1"/>
          <p:nvPr/>
        </p:nvSpPr>
        <p:spPr>
          <a:xfrm>
            <a:off x="635924" y="1734864"/>
            <a:ext cx="5527687" cy="2862322"/>
          </a:xfrm>
          <a:prstGeom prst="rect">
            <a:avLst/>
          </a:prstGeom>
          <a:noFill/>
        </p:spPr>
        <p:txBody>
          <a:bodyPr wrap="square" rtlCol="0">
            <a:spAutoFit/>
          </a:bodyPr>
          <a:lstStyle/>
          <a:p>
            <a:r>
              <a:rPr lang="en-GB" sz="1200" dirty="0" smtClean="0">
                <a:latin typeface="Comic Sans MS" panose="030F0702030302020204" pitchFamily="66" charset="0"/>
              </a:rPr>
              <a:t>Dear Parents and Carers</a:t>
            </a:r>
            <a:r>
              <a:rPr lang="en-GB" sz="1200" dirty="0" smtClean="0">
                <a:latin typeface="Comic Sans MS" panose="030F0702030302020204" pitchFamily="66" charset="0"/>
              </a:rPr>
              <a:t>,</a:t>
            </a:r>
          </a:p>
          <a:p>
            <a:r>
              <a:rPr lang="en-GB" sz="1200" dirty="0" smtClean="0">
                <a:latin typeface="Comic Sans MS" panose="030F0702030302020204" pitchFamily="66" charset="0"/>
              </a:rPr>
              <a:t>What a blustery return to school it has been!  Our toy sheds were damaged by Storm Eunice, but apart from this were escaped remarkably well.</a:t>
            </a:r>
          </a:p>
          <a:p>
            <a:r>
              <a:rPr lang="en-GB" sz="1200" dirty="0" smtClean="0">
                <a:latin typeface="Comic Sans MS" panose="030F0702030302020204" pitchFamily="66" charset="0"/>
              </a:rPr>
              <a:t>This week has seen a few changes </a:t>
            </a:r>
            <a:r>
              <a:rPr lang="en-GB" sz="1200" dirty="0" smtClean="0">
                <a:latin typeface="Comic Sans MS" panose="030F0702030302020204" pitchFamily="66" charset="0"/>
              </a:rPr>
              <a:t>at playtimes too.  The ‘no coat no play’ rule has been relaxed (thanks to the spring sunshine!)- please ensure that your child still has a coat in school.  </a:t>
            </a:r>
            <a:r>
              <a:rPr lang="en-GB" sz="1200" dirty="0" smtClean="0">
                <a:latin typeface="Comic Sans MS" panose="030F0702030302020204" pitchFamily="66" charset="0"/>
              </a:rPr>
              <a:t>We have also allowed the children in upper and lower school to play in the same play spaces at lunch and playtime. </a:t>
            </a:r>
          </a:p>
          <a:p>
            <a:r>
              <a:rPr lang="en-GB" sz="1200" dirty="0" smtClean="0">
                <a:latin typeface="Comic Sans MS" panose="030F0702030302020204" pitchFamily="66" charset="0"/>
              </a:rPr>
              <a:t>We will have our first Whole school Assembly next Thursday- when we celebrate World Book </a:t>
            </a:r>
            <a:r>
              <a:rPr lang="en-GB" sz="1200" smtClean="0">
                <a:latin typeface="Comic Sans MS" panose="030F0702030302020204" pitchFamily="66" charset="0"/>
              </a:rPr>
              <a:t>Day.</a:t>
            </a:r>
          </a:p>
          <a:p>
            <a:r>
              <a:rPr lang="en-GB" sz="1200" smtClean="0">
                <a:latin typeface="Comic Sans MS" panose="030F0702030302020204" pitchFamily="66" charset="0"/>
              </a:rPr>
              <a:t>We </a:t>
            </a:r>
            <a:r>
              <a:rPr lang="en-GB" sz="1200" dirty="0" smtClean="0">
                <a:latin typeface="Comic Sans MS" panose="030F0702030302020204" pitchFamily="66" charset="0"/>
              </a:rPr>
              <a:t>are all really looking forward to the World Book Day events next week, Mrs Smith has worked really hard to create ‘stress-free’, creative and literary thought-provoking activities.</a:t>
            </a:r>
            <a:endParaRPr lang="en-GB" sz="1200" dirty="0" smtClean="0">
              <a:latin typeface="Comic Sans MS" panose="030F0702030302020204" pitchFamily="66" charset="0"/>
            </a:endParaRPr>
          </a:p>
          <a:p>
            <a:r>
              <a:rPr lang="en-GB" sz="1200" dirty="0" smtClean="0">
                <a:latin typeface="Comic Sans MS" panose="030F0702030302020204" pitchFamily="66" charset="0"/>
              </a:rPr>
              <a:t>Have a lovely weekend! Mrs </a:t>
            </a:r>
            <a:r>
              <a:rPr lang="en-GB" sz="1200" dirty="0" smtClean="0">
                <a:latin typeface="Comic Sans MS" panose="030F0702030302020204" pitchFamily="66" charset="0"/>
              </a:rPr>
              <a:t>Black and the St Andrew’s </a:t>
            </a:r>
            <a:r>
              <a:rPr lang="en-GB" sz="1200" dirty="0" smtClean="0">
                <a:latin typeface="Comic Sans MS" panose="030F0702030302020204" pitchFamily="66" charset="0"/>
              </a:rPr>
              <a:t>team</a:t>
            </a:r>
            <a:endParaRPr lang="en-GB" dirty="0"/>
          </a:p>
        </p:txBody>
      </p:sp>
      <p:sp>
        <p:nvSpPr>
          <p:cNvPr id="13" name="TextBox 12"/>
          <p:cNvSpPr txBox="1"/>
          <p:nvPr/>
        </p:nvSpPr>
        <p:spPr>
          <a:xfrm>
            <a:off x="528389" y="4959087"/>
            <a:ext cx="5635222" cy="1569660"/>
          </a:xfrm>
          <a:prstGeom prst="rect">
            <a:avLst/>
          </a:prstGeom>
          <a:noFill/>
          <a:ln w="57150">
            <a:solidFill>
              <a:srgbClr val="00B050"/>
            </a:solidFill>
          </a:ln>
        </p:spPr>
        <p:txBody>
          <a:bodyPr wrap="square" rtlCol="0">
            <a:spAutoFit/>
          </a:bodyPr>
          <a:lstStyle/>
          <a:p>
            <a:pPr algn="ctr"/>
            <a:endParaRPr lang="en-GB" sz="1200" b="1" dirty="0" smtClean="0">
              <a:latin typeface="Comic Sans MS" panose="030F0702030302020204" pitchFamily="66" charset="0"/>
            </a:endParaRPr>
          </a:p>
          <a:p>
            <a:pPr algn="ctr"/>
            <a:endParaRPr lang="en-GB" sz="1200" b="1" dirty="0" smtClean="0">
              <a:latin typeface="Comic Sans MS" panose="030F0702030302020204" pitchFamily="66" charset="0"/>
            </a:endParaRPr>
          </a:p>
          <a:p>
            <a:pPr algn="ctr"/>
            <a:endParaRPr lang="en-GB" sz="1200" b="1" dirty="0">
              <a:latin typeface="Comic Sans MS" panose="030F0702030302020204" pitchFamily="66" charset="0"/>
            </a:endParaRPr>
          </a:p>
          <a:p>
            <a:pPr algn="ctr"/>
            <a:endParaRPr lang="en-GB" sz="1200" b="1" dirty="0" smtClean="0">
              <a:latin typeface="Comic Sans MS" panose="030F0702030302020204" pitchFamily="66" charset="0"/>
            </a:endParaRPr>
          </a:p>
          <a:p>
            <a:pPr algn="ctr"/>
            <a:endParaRPr lang="en-GB" sz="1200" b="1" dirty="0">
              <a:latin typeface="Comic Sans MS" panose="030F0702030302020204" pitchFamily="66" charset="0"/>
            </a:endParaRPr>
          </a:p>
          <a:p>
            <a:pPr algn="ctr"/>
            <a:r>
              <a:rPr lang="en-GB" sz="1200" b="1" dirty="0" smtClean="0">
                <a:latin typeface="Comic Sans MS" panose="030F0702030302020204" pitchFamily="66" charset="0"/>
              </a:rPr>
              <a:t>A big St. Andrew’s WELCOME to Ava who has joined Fir Base in Year 4 and Jaidyn who has joined Maple Base in Year 5. We are sure that you and your families will quickly settle into St Andrew’s!</a:t>
            </a:r>
            <a:endParaRPr lang="en-GB" sz="1200" b="1" dirty="0">
              <a:latin typeface="Comic Sans MS" panose="030F0702030302020204" pitchFamily="66" charset="0"/>
            </a:endParaRPr>
          </a:p>
        </p:txBody>
      </p:sp>
      <p:pic>
        <p:nvPicPr>
          <p:cNvPr id="1026" name="Picture 2" descr="welcome-banner - Ss John Fisher &amp; Thomas Mo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918" y="5057075"/>
            <a:ext cx="2272163" cy="6868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2311019" y="6626735"/>
            <a:ext cx="2091098" cy="3104119"/>
          </a:xfrm>
          <a:prstGeom prst="rect">
            <a:avLst/>
          </a:prstGeom>
        </p:spPr>
      </p:pic>
    </p:spTree>
    <p:extLst>
      <p:ext uri="{BB962C8B-B14F-4D97-AF65-F5344CB8AC3E}">
        <p14:creationId xmlns:p14="http://schemas.microsoft.com/office/powerpoint/2010/main" val="850870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500003" y="419562"/>
            <a:ext cx="2823986" cy="3063110"/>
          </a:xfrm>
          <a:prstGeom prst="rect">
            <a:avLst/>
          </a:prstGeom>
          <a:ln w="57150">
            <a:solidFill>
              <a:srgbClr val="05A3AB"/>
            </a:solidFill>
          </a:ln>
        </p:spPr>
        <p:txBody>
          <a:bodyPr vert="horz" lIns="91440" tIns="45720" rIns="91440" bIns="45720" rtlCol="0" anchor="b">
            <a:normAutofit/>
          </a:bodyPr>
          <a:lstStyle>
            <a:lvl1pPr algn="ctr" defTabSz="685732" rtl="0" eaLnBrk="1" latinLnBrk="0" hangingPunct="1">
              <a:lnSpc>
                <a:spcPct val="90000"/>
              </a:lnSpc>
              <a:spcBef>
                <a:spcPct val="0"/>
              </a:spcBef>
              <a:buNone/>
              <a:defRPr sz="4500" kern="1200">
                <a:solidFill>
                  <a:schemeClr val="tx1"/>
                </a:solidFill>
                <a:latin typeface="+mj-lt"/>
                <a:ea typeface="+mj-ea"/>
                <a:cs typeface="+mj-cs"/>
              </a:defRPr>
            </a:lvl1pPr>
          </a:lstStyle>
          <a:p>
            <a:r>
              <a:rPr lang="en-GB" sz="1200" smtClean="0">
                <a:latin typeface="Comic Sans MS" panose="030F0702030302020204" pitchFamily="66" charset="0"/>
              </a:rPr>
              <a:t/>
            </a:r>
            <a:br>
              <a:rPr lang="en-GB" sz="1200" smtClean="0">
                <a:latin typeface="Comic Sans MS" panose="030F0702030302020204" pitchFamily="66" charset="0"/>
              </a:rPr>
            </a:br>
            <a:endParaRPr lang="en-GB" sz="1200"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1100020" y="570002"/>
            <a:ext cx="1623951" cy="1080665"/>
          </a:xfrm>
          <a:prstGeom prst="rect">
            <a:avLst/>
          </a:prstGeom>
        </p:spPr>
      </p:pic>
      <p:sp>
        <p:nvSpPr>
          <p:cNvPr id="7" name="Rectangle 6"/>
          <p:cNvSpPr/>
          <p:nvPr/>
        </p:nvSpPr>
        <p:spPr>
          <a:xfrm>
            <a:off x="743597" y="1659225"/>
            <a:ext cx="2336795" cy="2008242"/>
          </a:xfrm>
          <a:prstGeom prst="rect">
            <a:avLst/>
          </a:prstGeom>
        </p:spPr>
        <p:txBody>
          <a:bodyPr wrap="square">
            <a:spAutoFit/>
          </a:bodyPr>
          <a:lstStyle/>
          <a:p>
            <a:pPr algn="ctr"/>
            <a:endParaRPr lang="en-GB" sz="900" dirty="0">
              <a:latin typeface="Comic Sans MS" panose="030F0702030302020204" pitchFamily="66" charset="0"/>
            </a:endParaRPr>
          </a:p>
          <a:p>
            <a:pPr algn="ctr"/>
            <a:r>
              <a:rPr lang="en-GB" sz="1200" dirty="0">
                <a:latin typeface="Comic Sans MS" panose="030F0702030302020204" pitchFamily="66" charset="0"/>
              </a:rPr>
              <a:t>Wishing a very </a:t>
            </a:r>
            <a:r>
              <a:rPr lang="en-GB" sz="1200" b="1" dirty="0">
                <a:latin typeface="Comic Sans MS" panose="030F0702030302020204" pitchFamily="66" charset="0"/>
              </a:rPr>
              <a:t>Happy Birthday </a:t>
            </a:r>
            <a:endParaRPr lang="en-GB" sz="1200" b="1" dirty="0" smtClean="0">
              <a:latin typeface="Comic Sans MS" panose="030F0702030302020204" pitchFamily="66" charset="0"/>
            </a:endParaRPr>
          </a:p>
          <a:p>
            <a:pPr algn="ctr"/>
            <a:r>
              <a:rPr lang="en-GB" sz="1200" dirty="0" smtClean="0">
                <a:latin typeface="Comic Sans MS" panose="030F0702030302020204" pitchFamily="66" charset="0"/>
              </a:rPr>
              <a:t>to </a:t>
            </a:r>
            <a:r>
              <a:rPr lang="en-GB" sz="1200" dirty="0">
                <a:latin typeface="Comic Sans MS" panose="030F0702030302020204" pitchFamily="66" charset="0"/>
              </a:rPr>
              <a:t>those who </a:t>
            </a:r>
            <a:r>
              <a:rPr lang="en-GB" sz="1200" dirty="0" smtClean="0">
                <a:latin typeface="Comic Sans MS" panose="030F0702030302020204" pitchFamily="66" charset="0"/>
              </a:rPr>
              <a:t>have </a:t>
            </a:r>
            <a:r>
              <a:rPr lang="en-GB" sz="1200" dirty="0">
                <a:latin typeface="Comic Sans MS" panose="030F0702030302020204" pitchFamily="66" charset="0"/>
              </a:rPr>
              <a:t>celebrated </a:t>
            </a:r>
            <a:endParaRPr lang="en-GB" sz="1200" dirty="0" smtClean="0">
              <a:latin typeface="Comic Sans MS" panose="030F0702030302020204" pitchFamily="66" charset="0"/>
            </a:endParaRPr>
          </a:p>
          <a:p>
            <a:pPr algn="ctr"/>
            <a:r>
              <a:rPr lang="en-GB" sz="1200" dirty="0" smtClean="0">
                <a:latin typeface="Comic Sans MS" panose="030F0702030302020204" pitchFamily="66" charset="0"/>
              </a:rPr>
              <a:t>their </a:t>
            </a:r>
            <a:r>
              <a:rPr lang="en-GB" sz="1200" dirty="0">
                <a:latin typeface="Comic Sans MS" panose="030F0702030302020204" pitchFamily="66" charset="0"/>
              </a:rPr>
              <a:t>birthdays between: </a:t>
            </a:r>
          </a:p>
          <a:p>
            <a:pPr algn="ctr"/>
            <a:r>
              <a:rPr lang="en-GB" sz="1200" b="1" dirty="0" smtClean="0">
                <a:latin typeface="Comic Sans MS" panose="030F0702030302020204" pitchFamily="66" charset="0"/>
              </a:rPr>
              <a:t>21</a:t>
            </a:r>
            <a:r>
              <a:rPr lang="en-GB" sz="1200" b="1" baseline="30000" dirty="0" smtClean="0">
                <a:latin typeface="Comic Sans MS" panose="030F0702030302020204" pitchFamily="66" charset="0"/>
              </a:rPr>
              <a:t>st</a:t>
            </a:r>
            <a:r>
              <a:rPr lang="en-GB" sz="1200" b="1" dirty="0" smtClean="0">
                <a:latin typeface="Comic Sans MS" panose="030F0702030302020204" pitchFamily="66" charset="0"/>
              </a:rPr>
              <a:t> and 27</a:t>
            </a:r>
            <a:r>
              <a:rPr lang="en-GB" sz="1200" b="1" baseline="30000" dirty="0" smtClean="0">
                <a:latin typeface="Comic Sans MS" panose="030F0702030302020204" pitchFamily="66" charset="0"/>
              </a:rPr>
              <a:t>th</a:t>
            </a:r>
            <a:r>
              <a:rPr lang="en-GB" sz="1200" b="1" dirty="0" smtClean="0">
                <a:latin typeface="Comic Sans MS" panose="030F0702030302020204" pitchFamily="66" charset="0"/>
              </a:rPr>
              <a:t> February </a:t>
            </a:r>
            <a:r>
              <a:rPr lang="en-GB" sz="1200" b="1" dirty="0" smtClean="0">
                <a:latin typeface="Comic Sans MS" panose="030F0702030302020204" pitchFamily="66" charset="0"/>
              </a:rPr>
              <a:t>2022</a:t>
            </a:r>
          </a:p>
          <a:p>
            <a:pPr algn="ctr"/>
            <a:r>
              <a:rPr lang="en-GB" sz="1200" b="1" dirty="0" smtClean="0">
                <a:solidFill>
                  <a:srgbClr val="FF0000"/>
                </a:solidFill>
                <a:latin typeface="Comic Sans MS" panose="030F0702030302020204" pitchFamily="66" charset="0"/>
              </a:rPr>
              <a:t>Charlotte B, </a:t>
            </a:r>
            <a:endParaRPr lang="en-GB" sz="1200" b="1" dirty="0" smtClean="0">
              <a:solidFill>
                <a:srgbClr val="FF0000"/>
              </a:solidFill>
              <a:latin typeface="Comic Sans MS" panose="030F0702030302020204" pitchFamily="66" charset="0"/>
            </a:endParaRPr>
          </a:p>
          <a:p>
            <a:pPr algn="ctr"/>
            <a:r>
              <a:rPr lang="en-GB" sz="1200" b="1" dirty="0" smtClean="0">
                <a:solidFill>
                  <a:srgbClr val="00B0F0"/>
                </a:solidFill>
                <a:latin typeface="Comic Sans MS" panose="030F0702030302020204" pitchFamily="66" charset="0"/>
              </a:rPr>
              <a:t>Mrs Spilling</a:t>
            </a:r>
            <a:endParaRPr lang="en-GB" sz="1200" b="1" dirty="0">
              <a:solidFill>
                <a:srgbClr val="00B0F0"/>
              </a:solidFill>
              <a:latin typeface="Comic Sans MS" panose="030F0702030302020204" pitchFamily="66" charset="0"/>
            </a:endParaRPr>
          </a:p>
          <a:p>
            <a:pPr algn="ctr"/>
            <a:endParaRPr lang="en-GB" sz="1050" b="1" dirty="0" smtClean="0">
              <a:latin typeface="Comic Sans MS" panose="030F0702030302020204" pitchFamily="66" charset="0"/>
            </a:endParaRPr>
          </a:p>
          <a:p>
            <a:pPr algn="ctr"/>
            <a:endParaRPr lang="en-GB" sz="1050" b="1" dirty="0">
              <a:latin typeface="Comic Sans MS" panose="030F0702030302020204" pitchFamily="66" charset="0"/>
            </a:endParaRPr>
          </a:p>
          <a:p>
            <a:pPr algn="ctr"/>
            <a:endParaRPr lang="en-GB" sz="1050" b="1" dirty="0" smtClean="0">
              <a:latin typeface="Comic Sans MS" panose="030F0702030302020204" pitchFamily="66" charset="0"/>
            </a:endParaRPr>
          </a:p>
        </p:txBody>
      </p:sp>
      <p:pic>
        <p:nvPicPr>
          <p:cNvPr id="9" name="Picture 8"/>
          <p:cNvPicPr>
            <a:picLocks noChangeAspect="1"/>
          </p:cNvPicPr>
          <p:nvPr/>
        </p:nvPicPr>
        <p:blipFill>
          <a:blip r:embed="rId3"/>
          <a:stretch>
            <a:fillRect/>
          </a:stretch>
        </p:blipFill>
        <p:spPr>
          <a:xfrm>
            <a:off x="3567583" y="419562"/>
            <a:ext cx="2800336" cy="3370217"/>
          </a:xfrm>
          <a:prstGeom prst="rect">
            <a:avLst/>
          </a:prstGeom>
        </p:spPr>
      </p:pic>
      <p:pic>
        <p:nvPicPr>
          <p:cNvPr id="10" name="Picture 9"/>
          <p:cNvPicPr>
            <a:picLocks noChangeAspect="1"/>
          </p:cNvPicPr>
          <p:nvPr/>
        </p:nvPicPr>
        <p:blipFill>
          <a:blip r:embed="rId4"/>
          <a:stretch>
            <a:fillRect/>
          </a:stretch>
        </p:blipFill>
        <p:spPr>
          <a:xfrm>
            <a:off x="4318962" y="570002"/>
            <a:ext cx="1297577" cy="1487111"/>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3252061953"/>
              </p:ext>
            </p:extLst>
          </p:nvPr>
        </p:nvGraphicFramePr>
        <p:xfrm>
          <a:off x="3811180" y="2022394"/>
          <a:ext cx="2355131" cy="335283"/>
        </p:xfrm>
        <a:graphic>
          <a:graphicData uri="http://schemas.openxmlformats.org/drawingml/2006/table">
            <a:tbl>
              <a:tblPr firstRow="1" bandRow="1">
                <a:tableStyleId>{5C22544A-7EE6-4342-B048-85BDC9FD1C3A}</a:tableStyleId>
              </a:tblPr>
              <a:tblGrid>
                <a:gridCol w="1679271">
                  <a:extLst>
                    <a:ext uri="{9D8B030D-6E8A-4147-A177-3AD203B41FA5}">
                      <a16:colId xmlns:a16="http://schemas.microsoft.com/office/drawing/2014/main" xmlns="" val="20000"/>
                    </a:ext>
                  </a:extLst>
                </a:gridCol>
                <a:gridCol w="675860">
                  <a:extLst>
                    <a:ext uri="{9D8B030D-6E8A-4147-A177-3AD203B41FA5}">
                      <a16:colId xmlns:a16="http://schemas.microsoft.com/office/drawing/2014/main" xmlns="" val="20001"/>
                    </a:ext>
                  </a:extLst>
                </a:gridCol>
              </a:tblGrid>
              <a:tr h="33528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600" b="1" dirty="0" err="1" smtClean="0">
                          <a:solidFill>
                            <a:schemeClr val="tx1"/>
                          </a:solidFill>
                          <a:latin typeface="Comic Sans MS" panose="030F0702030302020204" pitchFamily="66" charset="0"/>
                        </a:rPr>
                        <a:t>Vinehurst</a:t>
                      </a:r>
                      <a:endParaRPr lang="en-GB" sz="1600" b="1" dirty="0" smtClean="0">
                        <a:solidFill>
                          <a:schemeClr val="tx1"/>
                        </a:solidFill>
                        <a:latin typeface="Comic Sans MS" panose="030F0702030302020204" pitchFamily="66" charset="0"/>
                      </a:endParaRPr>
                    </a:p>
                  </a:txBody>
                  <a:tcPr>
                    <a:solidFill>
                      <a:srgbClr val="0070C0"/>
                    </a:solidFill>
                  </a:tcPr>
                </a:tc>
                <a:tc>
                  <a:txBody>
                    <a:bodyPr/>
                    <a:lstStyle/>
                    <a:p>
                      <a:r>
                        <a:rPr lang="en-GB" sz="1600" b="1" dirty="0" smtClean="0">
                          <a:solidFill>
                            <a:schemeClr val="tx1"/>
                          </a:solidFill>
                          <a:latin typeface="Comic Sans MS" panose="030F0702030302020204" pitchFamily="66" charset="0"/>
                        </a:rPr>
                        <a:t>494</a:t>
                      </a:r>
                      <a:endParaRPr lang="en-GB" sz="1600" b="1" dirty="0">
                        <a:solidFill>
                          <a:schemeClr val="tx1"/>
                        </a:solidFill>
                        <a:latin typeface="Comic Sans MS" panose="030F0702030302020204" pitchFamily="66" charset="0"/>
                      </a:endParaRPr>
                    </a:p>
                  </a:txBody>
                  <a:tcPr>
                    <a:solidFill>
                      <a:srgbClr val="0070C0"/>
                    </a:solidFill>
                  </a:tcPr>
                </a:tc>
                <a:extLst>
                  <a:ext uri="{0D108BD9-81ED-4DB2-BD59-A6C34878D82A}">
                    <a16:rowId xmlns:a16="http://schemas.microsoft.com/office/drawing/2014/main" xmlns="" val="1000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077233974"/>
              </p:ext>
            </p:extLst>
          </p:nvPr>
        </p:nvGraphicFramePr>
        <p:xfrm>
          <a:off x="3820872" y="2403277"/>
          <a:ext cx="2335746" cy="335280"/>
        </p:xfrm>
        <a:graphic>
          <a:graphicData uri="http://schemas.openxmlformats.org/drawingml/2006/table">
            <a:tbl>
              <a:tblPr firstRow="1" bandRow="1">
                <a:tableStyleId>{5C22544A-7EE6-4342-B048-85BDC9FD1C3A}</a:tableStyleId>
              </a:tblPr>
              <a:tblGrid>
                <a:gridCol w="1665449">
                  <a:extLst>
                    <a:ext uri="{9D8B030D-6E8A-4147-A177-3AD203B41FA5}">
                      <a16:colId xmlns:a16="http://schemas.microsoft.com/office/drawing/2014/main" xmlns="" val="20000"/>
                    </a:ext>
                  </a:extLst>
                </a:gridCol>
                <a:gridCol w="670297">
                  <a:extLst>
                    <a:ext uri="{9D8B030D-6E8A-4147-A177-3AD203B41FA5}">
                      <a16:colId xmlns:a16="http://schemas.microsoft.com/office/drawing/2014/main" xmlns="" val="20001"/>
                    </a:ext>
                  </a:extLst>
                </a:gridCol>
              </a:tblGrid>
              <a:tr h="31981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600" b="1" dirty="0" smtClean="0">
                          <a:solidFill>
                            <a:schemeClr val="tx1"/>
                          </a:solidFill>
                          <a:latin typeface="Comic Sans MS" panose="030F0702030302020204" pitchFamily="66" charset="0"/>
                        </a:rPr>
                        <a:t>Greystones</a:t>
                      </a:r>
                    </a:p>
                  </a:txBody>
                  <a:tcPr>
                    <a:solidFill>
                      <a:srgbClr val="FF0000"/>
                    </a:solidFill>
                  </a:tcPr>
                </a:tc>
                <a:tc>
                  <a:txBody>
                    <a:bodyPr/>
                    <a:lstStyle/>
                    <a:p>
                      <a:r>
                        <a:rPr lang="en-GB" sz="1600" b="1" dirty="0" smtClean="0">
                          <a:solidFill>
                            <a:schemeClr val="tx1"/>
                          </a:solidFill>
                          <a:latin typeface="Comic Sans MS" panose="030F0702030302020204" pitchFamily="66" charset="0"/>
                        </a:rPr>
                        <a:t>435</a:t>
                      </a:r>
                      <a:endParaRPr lang="en-GB" sz="1600" b="1" dirty="0">
                        <a:solidFill>
                          <a:schemeClr val="tx1"/>
                        </a:solidFill>
                        <a:latin typeface="Comic Sans MS" panose="030F0702030302020204" pitchFamily="66" charset="0"/>
                      </a:endParaRPr>
                    </a:p>
                  </a:txBody>
                  <a:tcPr>
                    <a:solidFill>
                      <a:srgbClr val="FF0000"/>
                    </a:solidFill>
                  </a:tcPr>
                </a:tc>
                <a:extLst>
                  <a:ext uri="{0D108BD9-81ED-4DB2-BD59-A6C34878D82A}">
                    <a16:rowId xmlns:a16="http://schemas.microsoft.com/office/drawing/2014/main" xmlns="" val="1000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056678089"/>
              </p:ext>
            </p:extLst>
          </p:nvPr>
        </p:nvGraphicFramePr>
        <p:xfrm>
          <a:off x="3835303" y="2829393"/>
          <a:ext cx="2355131" cy="344755"/>
        </p:xfrm>
        <a:graphic>
          <a:graphicData uri="http://schemas.openxmlformats.org/drawingml/2006/table">
            <a:tbl>
              <a:tblPr firstRow="1" bandRow="1">
                <a:tableStyleId>{5C22544A-7EE6-4342-B048-85BDC9FD1C3A}</a:tableStyleId>
              </a:tblPr>
              <a:tblGrid>
                <a:gridCol w="1679271">
                  <a:extLst>
                    <a:ext uri="{9D8B030D-6E8A-4147-A177-3AD203B41FA5}">
                      <a16:colId xmlns:a16="http://schemas.microsoft.com/office/drawing/2014/main" xmlns="" val="20000"/>
                    </a:ext>
                  </a:extLst>
                </a:gridCol>
                <a:gridCol w="675860">
                  <a:extLst>
                    <a:ext uri="{9D8B030D-6E8A-4147-A177-3AD203B41FA5}">
                      <a16:colId xmlns:a16="http://schemas.microsoft.com/office/drawing/2014/main" xmlns="" val="20001"/>
                    </a:ext>
                  </a:extLst>
                </a:gridCol>
              </a:tblGrid>
              <a:tr h="344755">
                <a:tc>
                  <a:txBody>
                    <a:bodyPr/>
                    <a:lstStyle/>
                    <a:p>
                      <a:r>
                        <a:rPr lang="en-GB" sz="1600" b="1" dirty="0" smtClean="0">
                          <a:solidFill>
                            <a:schemeClr val="tx1"/>
                          </a:solidFill>
                          <a:latin typeface="Comic Sans MS" panose="030F0702030302020204" pitchFamily="66" charset="0"/>
                        </a:rPr>
                        <a:t>Priory</a:t>
                      </a:r>
                      <a:endParaRPr lang="en-GB" sz="1600" b="1" dirty="0">
                        <a:solidFill>
                          <a:schemeClr val="tx1"/>
                        </a:solidFill>
                        <a:latin typeface="Comic Sans MS" panose="030F0702030302020204" pitchFamily="66" charset="0"/>
                      </a:endParaRPr>
                    </a:p>
                  </a:txBody>
                  <a:tcPr>
                    <a:solidFill>
                      <a:srgbClr val="00B050"/>
                    </a:solidFill>
                  </a:tcPr>
                </a:tc>
                <a:tc>
                  <a:txBody>
                    <a:bodyPr/>
                    <a:lstStyle/>
                    <a:p>
                      <a:r>
                        <a:rPr lang="en-GB" sz="1600" b="1" dirty="0" smtClean="0">
                          <a:solidFill>
                            <a:schemeClr val="tx1"/>
                          </a:solidFill>
                          <a:latin typeface="Comic Sans MS" panose="030F0702030302020204" pitchFamily="66" charset="0"/>
                        </a:rPr>
                        <a:t>435</a:t>
                      </a:r>
                      <a:endParaRPr lang="en-GB" sz="1600" b="1" dirty="0">
                        <a:solidFill>
                          <a:schemeClr val="tx1"/>
                        </a:solidFill>
                        <a:latin typeface="Comic Sans MS" panose="030F0702030302020204" pitchFamily="66" charset="0"/>
                      </a:endParaRPr>
                    </a:p>
                  </a:txBody>
                  <a:tcPr>
                    <a:solidFill>
                      <a:srgbClr val="00B050"/>
                    </a:solidFill>
                  </a:tcPr>
                </a:tc>
                <a:extLst>
                  <a:ext uri="{0D108BD9-81ED-4DB2-BD59-A6C34878D82A}">
                    <a16:rowId xmlns:a16="http://schemas.microsoft.com/office/drawing/2014/main" xmlns="" val="10000"/>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1002255949"/>
              </p:ext>
            </p:extLst>
          </p:nvPr>
        </p:nvGraphicFramePr>
        <p:xfrm>
          <a:off x="3820872" y="3250882"/>
          <a:ext cx="2355131" cy="335283"/>
        </p:xfrm>
        <a:graphic>
          <a:graphicData uri="http://schemas.openxmlformats.org/drawingml/2006/table">
            <a:tbl>
              <a:tblPr firstRow="1" bandRow="1">
                <a:tableStyleId>{5C22544A-7EE6-4342-B048-85BDC9FD1C3A}</a:tableStyleId>
              </a:tblPr>
              <a:tblGrid>
                <a:gridCol w="1679271">
                  <a:extLst>
                    <a:ext uri="{9D8B030D-6E8A-4147-A177-3AD203B41FA5}">
                      <a16:colId xmlns:a16="http://schemas.microsoft.com/office/drawing/2014/main" xmlns="" val="20000"/>
                    </a:ext>
                  </a:extLst>
                </a:gridCol>
                <a:gridCol w="675860">
                  <a:extLst>
                    <a:ext uri="{9D8B030D-6E8A-4147-A177-3AD203B41FA5}">
                      <a16:colId xmlns:a16="http://schemas.microsoft.com/office/drawing/2014/main" xmlns="" val="20001"/>
                    </a:ext>
                  </a:extLst>
                </a:gridCol>
              </a:tblGrid>
              <a:tr h="335283">
                <a:tc>
                  <a:txBody>
                    <a:bodyPr/>
                    <a:lstStyle/>
                    <a:p>
                      <a:r>
                        <a:rPr lang="en-GB" sz="1600" b="1" dirty="0" err="1" smtClean="0">
                          <a:solidFill>
                            <a:schemeClr val="tx1"/>
                          </a:solidFill>
                          <a:latin typeface="Comic Sans MS" panose="030F0702030302020204" pitchFamily="66" charset="0"/>
                        </a:rPr>
                        <a:t>Berwicks</a:t>
                      </a:r>
                      <a:endParaRPr lang="en-GB" sz="1600" b="1" dirty="0">
                        <a:solidFill>
                          <a:schemeClr val="tx1"/>
                        </a:solidFill>
                        <a:latin typeface="Comic Sans MS" panose="030F0702030302020204" pitchFamily="66" charset="0"/>
                      </a:endParaRPr>
                    </a:p>
                  </a:txBody>
                  <a:tcPr>
                    <a:solidFill>
                      <a:srgbClr val="FFFF00"/>
                    </a:solidFill>
                  </a:tcPr>
                </a:tc>
                <a:tc>
                  <a:txBody>
                    <a:bodyPr/>
                    <a:lstStyle/>
                    <a:p>
                      <a:r>
                        <a:rPr lang="en-GB" sz="1600" b="1" dirty="0" smtClean="0">
                          <a:solidFill>
                            <a:schemeClr val="tx1"/>
                          </a:solidFill>
                          <a:latin typeface="Comic Sans MS" panose="030F0702030302020204" pitchFamily="66" charset="0"/>
                        </a:rPr>
                        <a:t>356</a:t>
                      </a:r>
                      <a:endParaRPr lang="en-GB" sz="1600" b="1" dirty="0">
                        <a:solidFill>
                          <a:schemeClr val="tx1"/>
                        </a:solidFill>
                        <a:latin typeface="Comic Sans MS" panose="030F0702030302020204" pitchFamily="66" charset="0"/>
                      </a:endParaRPr>
                    </a:p>
                  </a:txBody>
                  <a:tcPr>
                    <a:solidFill>
                      <a:srgbClr val="FFFF00"/>
                    </a:solidFill>
                  </a:tcPr>
                </a:tc>
                <a:extLst>
                  <a:ext uri="{0D108BD9-81ED-4DB2-BD59-A6C34878D82A}">
                    <a16:rowId xmlns:a16="http://schemas.microsoft.com/office/drawing/2014/main" xmlns="" val="10003"/>
                  </a:ext>
                </a:extLst>
              </a:tr>
            </a:tbl>
          </a:graphicData>
        </a:graphic>
      </p:graphicFrame>
      <p:sp>
        <p:nvSpPr>
          <p:cNvPr id="2" name="TextBox 1"/>
          <p:cNvSpPr txBox="1"/>
          <p:nvPr/>
        </p:nvSpPr>
        <p:spPr>
          <a:xfrm>
            <a:off x="293863" y="3930681"/>
            <a:ext cx="6329548" cy="4156364"/>
          </a:xfrm>
          <a:prstGeom prst="rect">
            <a:avLst/>
          </a:prstGeom>
          <a:noFill/>
          <a:ln w="57150">
            <a:solidFill>
              <a:srgbClr val="FF0000"/>
            </a:solidFill>
          </a:ln>
        </p:spPr>
        <p:txBody>
          <a:bodyPr wrap="square" rtlCol="0">
            <a:spAutoFit/>
          </a:bodyPr>
          <a:lstStyle/>
          <a:p>
            <a:endParaRPr lang="en-GB" dirty="0"/>
          </a:p>
        </p:txBody>
      </p:sp>
      <p:pic>
        <p:nvPicPr>
          <p:cNvPr id="16" name="Picture 15"/>
          <p:cNvPicPr>
            <a:picLocks noChangeAspect="1"/>
          </p:cNvPicPr>
          <p:nvPr/>
        </p:nvPicPr>
        <p:blipFill>
          <a:blip r:embed="rId5"/>
          <a:stretch>
            <a:fillRect/>
          </a:stretch>
        </p:blipFill>
        <p:spPr>
          <a:xfrm>
            <a:off x="2723971" y="4052894"/>
            <a:ext cx="1503662" cy="977907"/>
          </a:xfrm>
          <a:prstGeom prst="rect">
            <a:avLst/>
          </a:prstGeom>
        </p:spPr>
      </p:pic>
      <p:sp>
        <p:nvSpPr>
          <p:cNvPr id="18" name="TextBox 17"/>
          <p:cNvSpPr txBox="1"/>
          <p:nvPr/>
        </p:nvSpPr>
        <p:spPr>
          <a:xfrm>
            <a:off x="803637" y="7061301"/>
            <a:ext cx="5819774" cy="923330"/>
          </a:xfrm>
          <a:prstGeom prst="rect">
            <a:avLst/>
          </a:prstGeom>
          <a:noFill/>
        </p:spPr>
        <p:txBody>
          <a:bodyPr wrap="square" rtlCol="0">
            <a:spAutoFit/>
          </a:bodyPr>
          <a:lstStyle/>
          <a:p>
            <a:pPr algn="ctr"/>
            <a:r>
              <a:rPr lang="en-GB" dirty="0">
                <a:latin typeface="Magical Feather" panose="02000500000000000000" pitchFamily="2" charset="0"/>
              </a:rPr>
              <a:t>C</a:t>
            </a:r>
            <a:r>
              <a:rPr lang="en-GB" dirty="0">
                <a:solidFill>
                  <a:srgbClr val="FF0000"/>
                </a:solidFill>
                <a:latin typeface="Magical Feather" panose="02000500000000000000" pitchFamily="2" charset="0"/>
              </a:rPr>
              <a:t>ompassion  </a:t>
            </a:r>
            <a:r>
              <a:rPr lang="en-GB" dirty="0">
                <a:latin typeface="Magical Feather" panose="02000500000000000000" pitchFamily="2" charset="0"/>
              </a:rPr>
              <a:t>A</a:t>
            </a:r>
            <a:r>
              <a:rPr lang="en-GB" dirty="0">
                <a:solidFill>
                  <a:srgbClr val="FF0000"/>
                </a:solidFill>
                <a:latin typeface="Magical Feather" panose="02000500000000000000" pitchFamily="2" charset="0"/>
              </a:rPr>
              <a:t>chievement </a:t>
            </a:r>
            <a:r>
              <a:rPr lang="en-GB" dirty="0">
                <a:latin typeface="Magical Feather" panose="02000500000000000000" pitchFamily="2" charset="0"/>
              </a:rPr>
              <a:t>R</a:t>
            </a:r>
            <a:r>
              <a:rPr lang="en-GB" dirty="0">
                <a:solidFill>
                  <a:srgbClr val="FF0000"/>
                </a:solidFill>
                <a:latin typeface="Magical Feather" panose="02000500000000000000" pitchFamily="2" charset="0"/>
              </a:rPr>
              <a:t>espect  </a:t>
            </a:r>
            <a:r>
              <a:rPr lang="en-GB" dirty="0">
                <a:latin typeface="Magical Feather" panose="02000500000000000000" pitchFamily="2" charset="0"/>
              </a:rPr>
              <a:t>E</a:t>
            </a:r>
            <a:r>
              <a:rPr lang="en-GB" dirty="0">
                <a:solidFill>
                  <a:srgbClr val="FF0000"/>
                </a:solidFill>
                <a:latin typeface="Magical Feather" panose="02000500000000000000" pitchFamily="2" charset="0"/>
              </a:rPr>
              <a:t>njoyment</a:t>
            </a:r>
          </a:p>
          <a:p>
            <a:pPr algn="ctr"/>
            <a:r>
              <a:rPr lang="en-GB" dirty="0">
                <a:latin typeface="Magical Feather" panose="02000500000000000000" pitchFamily="2" charset="0"/>
              </a:rPr>
              <a:t>Every child is </a:t>
            </a:r>
            <a:r>
              <a:rPr lang="en-GB" dirty="0" smtClean="0">
                <a:latin typeface="Magical Feather" panose="02000500000000000000" pitchFamily="2" charset="0"/>
              </a:rPr>
              <a:t>loved and known.</a:t>
            </a:r>
            <a:endParaRPr lang="en-GB" dirty="0">
              <a:latin typeface="Magical Feather" panose="02000500000000000000" pitchFamily="2" charset="0"/>
            </a:endParaRPr>
          </a:p>
          <a:p>
            <a:pPr algn="ctr"/>
            <a:r>
              <a:rPr lang="en-GB" dirty="0">
                <a:latin typeface="Magical Feather" panose="02000500000000000000" pitchFamily="2" charset="0"/>
              </a:rPr>
              <a:t>Every child shines.</a:t>
            </a:r>
          </a:p>
        </p:txBody>
      </p:sp>
      <p:sp>
        <p:nvSpPr>
          <p:cNvPr id="19" name="TextBox 18"/>
          <p:cNvSpPr txBox="1"/>
          <p:nvPr/>
        </p:nvSpPr>
        <p:spPr>
          <a:xfrm>
            <a:off x="616436" y="5029442"/>
            <a:ext cx="5718732" cy="2339102"/>
          </a:xfrm>
          <a:prstGeom prst="rect">
            <a:avLst/>
          </a:prstGeom>
          <a:noFill/>
        </p:spPr>
        <p:txBody>
          <a:bodyPr wrap="square" rtlCol="0">
            <a:spAutoFit/>
          </a:bodyPr>
          <a:lstStyle/>
          <a:p>
            <a:pPr algn="ctr"/>
            <a:r>
              <a:rPr lang="en-GB" sz="1200" dirty="0" smtClean="0">
                <a:latin typeface="Comic Sans MS" panose="030F0702030302020204" pitchFamily="66" charset="0"/>
              </a:rPr>
              <a:t>These are the children who have been spotted shining in school this week. We could have chosen so many children- the decisions were hard to make!</a:t>
            </a:r>
          </a:p>
          <a:p>
            <a:pPr algn="ctr"/>
            <a:r>
              <a:rPr lang="en-GB" sz="1200" dirty="0" smtClean="0">
                <a:latin typeface="Comic Sans MS" panose="030F0702030302020204" pitchFamily="66" charset="0"/>
              </a:rPr>
              <a:t>Well done for demonstrating our CARE values.</a:t>
            </a:r>
          </a:p>
          <a:p>
            <a:pPr algn="ctr"/>
            <a:r>
              <a:rPr lang="en-GB" sz="1200" dirty="0" smtClean="0">
                <a:latin typeface="Comic Sans MS" panose="030F0702030302020204" pitchFamily="66" charset="0"/>
              </a:rPr>
              <a:t>Archie  </a:t>
            </a:r>
            <a:r>
              <a:rPr lang="en-GB" sz="1200" dirty="0" smtClean="0">
                <a:latin typeface="Comic Sans MS" panose="030F0702030302020204" pitchFamily="66" charset="0"/>
              </a:rPr>
              <a:t>– Apple</a:t>
            </a:r>
          </a:p>
          <a:p>
            <a:pPr algn="ctr"/>
            <a:r>
              <a:rPr lang="en-GB" sz="1200" dirty="0" smtClean="0">
                <a:latin typeface="Comic Sans MS" panose="030F0702030302020204" pitchFamily="66" charset="0"/>
              </a:rPr>
              <a:t>    </a:t>
            </a:r>
            <a:r>
              <a:rPr lang="en-GB" sz="1200" dirty="0" smtClean="0">
                <a:latin typeface="Comic Sans MS" panose="030F0702030302020204" pitchFamily="66" charset="0"/>
              </a:rPr>
              <a:t>Emelia </a:t>
            </a:r>
            <a:r>
              <a:rPr lang="en-GB" sz="1200" dirty="0" smtClean="0">
                <a:latin typeface="Comic Sans MS" panose="030F0702030302020204" pitchFamily="66" charset="0"/>
              </a:rPr>
              <a:t>– </a:t>
            </a:r>
            <a:r>
              <a:rPr lang="en-GB" sz="1200" dirty="0" smtClean="0">
                <a:latin typeface="Comic Sans MS" panose="030F0702030302020204" pitchFamily="66" charset="0"/>
              </a:rPr>
              <a:t>Birch</a:t>
            </a:r>
          </a:p>
          <a:p>
            <a:pPr algn="ctr"/>
            <a:r>
              <a:rPr lang="en-GB" sz="1200" dirty="0" smtClean="0">
                <a:latin typeface="Comic Sans MS" panose="030F0702030302020204" pitchFamily="66" charset="0"/>
              </a:rPr>
              <a:t>      </a:t>
            </a:r>
            <a:r>
              <a:rPr lang="en-GB" sz="1200" dirty="0" smtClean="0">
                <a:latin typeface="Comic Sans MS" panose="030F0702030302020204" pitchFamily="66" charset="0"/>
              </a:rPr>
              <a:t>Jack T </a:t>
            </a:r>
            <a:r>
              <a:rPr lang="en-GB" sz="1200" dirty="0" smtClean="0">
                <a:latin typeface="Comic Sans MS" panose="030F0702030302020204" pitchFamily="66" charset="0"/>
              </a:rPr>
              <a:t>– Cherry</a:t>
            </a:r>
          </a:p>
          <a:p>
            <a:pPr algn="ctr"/>
            <a:r>
              <a:rPr lang="en-GB" sz="1200" dirty="0" smtClean="0">
                <a:latin typeface="Comic Sans MS" panose="030F0702030302020204" pitchFamily="66" charset="0"/>
              </a:rPr>
              <a:t>Ava  </a:t>
            </a:r>
            <a:r>
              <a:rPr lang="en-GB" sz="1200" dirty="0" smtClean="0">
                <a:latin typeface="Comic Sans MS" panose="030F0702030302020204" pitchFamily="66" charset="0"/>
              </a:rPr>
              <a:t>– Fir</a:t>
            </a:r>
          </a:p>
          <a:p>
            <a:pPr algn="ctr"/>
            <a:r>
              <a:rPr lang="en-GB" sz="1200" dirty="0" smtClean="0">
                <a:latin typeface="Comic Sans MS" panose="030F0702030302020204" pitchFamily="66" charset="0"/>
              </a:rPr>
              <a:t>    </a:t>
            </a:r>
            <a:r>
              <a:rPr lang="en-GB" sz="1200" dirty="0" smtClean="0">
                <a:latin typeface="Comic Sans MS" panose="030F0702030302020204" pitchFamily="66" charset="0"/>
              </a:rPr>
              <a:t>Amy  </a:t>
            </a:r>
            <a:r>
              <a:rPr lang="en-GB" sz="1200" dirty="0" smtClean="0">
                <a:latin typeface="Comic Sans MS" panose="030F0702030302020204" pitchFamily="66" charset="0"/>
              </a:rPr>
              <a:t>– Maple</a:t>
            </a:r>
          </a:p>
          <a:p>
            <a:pPr algn="ctr"/>
            <a:r>
              <a:rPr lang="en-GB" sz="1200" dirty="0" smtClean="0">
                <a:latin typeface="Comic Sans MS" panose="030F0702030302020204" pitchFamily="66" charset="0"/>
              </a:rPr>
              <a:t>     </a:t>
            </a:r>
            <a:r>
              <a:rPr lang="en-GB" sz="1200" dirty="0" smtClean="0">
                <a:latin typeface="Comic Sans MS" panose="030F0702030302020204" pitchFamily="66" charset="0"/>
              </a:rPr>
              <a:t>Emily    </a:t>
            </a:r>
            <a:r>
              <a:rPr lang="en-GB" sz="1200" dirty="0" smtClean="0">
                <a:latin typeface="Comic Sans MS" panose="030F0702030302020204" pitchFamily="66" charset="0"/>
              </a:rPr>
              <a:t>- Oak</a:t>
            </a:r>
          </a:p>
          <a:p>
            <a:pPr algn="ctr"/>
            <a:r>
              <a:rPr lang="en-GB" sz="1200" dirty="0" smtClean="0">
                <a:latin typeface="Comic Sans MS" panose="030F0702030302020204" pitchFamily="66" charset="0"/>
              </a:rPr>
              <a:t>        </a:t>
            </a:r>
            <a:r>
              <a:rPr lang="en-GB" sz="1200" dirty="0" err="1" smtClean="0">
                <a:latin typeface="Comic Sans MS" panose="030F0702030302020204" pitchFamily="66" charset="0"/>
              </a:rPr>
              <a:t>Fearne</a:t>
            </a:r>
            <a:r>
              <a:rPr lang="en-GB" sz="1200" dirty="0" smtClean="0">
                <a:latin typeface="Comic Sans MS" panose="030F0702030302020204" pitchFamily="66" charset="0"/>
              </a:rPr>
              <a:t>  – </a:t>
            </a:r>
            <a:r>
              <a:rPr lang="en-GB" sz="1200" dirty="0" smtClean="0">
                <a:latin typeface="Comic Sans MS" panose="030F0702030302020204" pitchFamily="66" charset="0"/>
              </a:rPr>
              <a:t>Rowan</a:t>
            </a:r>
          </a:p>
          <a:p>
            <a:pPr algn="ctr"/>
            <a:r>
              <a:rPr lang="en-GB" sz="1200" dirty="0" smtClean="0">
                <a:latin typeface="Comic Sans MS" panose="030F0702030302020204" pitchFamily="66" charset="0"/>
              </a:rPr>
              <a:t>         </a:t>
            </a:r>
            <a:r>
              <a:rPr lang="en-GB" sz="1200" dirty="0" smtClean="0">
                <a:latin typeface="Comic Sans MS" panose="030F0702030302020204" pitchFamily="66" charset="0"/>
              </a:rPr>
              <a:t>Evan  – </a:t>
            </a:r>
            <a:r>
              <a:rPr lang="en-GB" sz="1200" dirty="0" smtClean="0">
                <a:latin typeface="Comic Sans MS" panose="030F0702030302020204" pitchFamily="66" charset="0"/>
              </a:rPr>
              <a:t>Sycamore</a:t>
            </a:r>
          </a:p>
          <a:p>
            <a:pPr algn="ctr"/>
            <a:endParaRPr lang="en-GB" sz="1400" dirty="0">
              <a:latin typeface="Comic Sans MS" panose="030F0702030302020204" pitchFamily="66" charset="0"/>
            </a:endParaRPr>
          </a:p>
        </p:txBody>
      </p:sp>
    </p:spTree>
    <p:extLst>
      <p:ext uri="{BB962C8B-B14F-4D97-AF65-F5344CB8AC3E}">
        <p14:creationId xmlns:p14="http://schemas.microsoft.com/office/powerpoint/2010/main" val="2096660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00619" y="730612"/>
            <a:ext cx="5566572" cy="8059382"/>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919648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92" t="1377" r="1"/>
          <a:stretch/>
        </p:blipFill>
        <p:spPr>
          <a:xfrm>
            <a:off x="748408" y="705134"/>
            <a:ext cx="5532476" cy="7845045"/>
          </a:xfrm>
          <a:prstGeom prst="rect">
            <a:avLst/>
          </a:prstGeom>
        </p:spPr>
      </p:pic>
    </p:spTree>
    <p:extLst>
      <p:ext uri="{BB962C8B-B14F-4D97-AF65-F5344CB8AC3E}">
        <p14:creationId xmlns:p14="http://schemas.microsoft.com/office/powerpoint/2010/main" val="2634319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1268" y="914400"/>
            <a:ext cx="5605153" cy="1200329"/>
          </a:xfrm>
          <a:prstGeom prst="rect">
            <a:avLst/>
          </a:prstGeom>
          <a:noFill/>
        </p:spPr>
        <p:txBody>
          <a:bodyPr wrap="square" rtlCol="0">
            <a:spAutoFit/>
          </a:bodyPr>
          <a:lstStyle/>
          <a:p>
            <a:endParaRPr lang="en-GB" dirty="0" smtClean="0"/>
          </a:p>
          <a:p>
            <a:endParaRPr lang="en-GB" dirty="0"/>
          </a:p>
          <a:p>
            <a:endParaRPr lang="en-GB" dirty="0" smtClean="0"/>
          </a:p>
          <a:p>
            <a:endParaRPr lang="en-GB" dirty="0"/>
          </a:p>
        </p:txBody>
      </p:sp>
      <p:sp>
        <p:nvSpPr>
          <p:cNvPr id="3" name="TextBox 2"/>
          <p:cNvSpPr txBox="1"/>
          <p:nvPr/>
        </p:nvSpPr>
        <p:spPr>
          <a:xfrm>
            <a:off x="80826" y="426094"/>
            <a:ext cx="6683228" cy="3662541"/>
          </a:xfrm>
          <a:prstGeom prst="rect">
            <a:avLst/>
          </a:prstGeom>
          <a:noFill/>
          <a:ln w="38100">
            <a:solidFill>
              <a:srgbClr val="0070C0"/>
            </a:solidFill>
          </a:ln>
          <a:effectLst>
            <a:glow rad="101600">
              <a:schemeClr val="accent1">
                <a:satMod val="175000"/>
                <a:alpha val="40000"/>
              </a:schemeClr>
            </a:glow>
          </a:effectLst>
        </p:spPr>
        <p:txBody>
          <a:bodyPr wrap="square" rtlCol="0">
            <a:spAutoFit/>
          </a:bodyPr>
          <a:lstStyle/>
          <a:p>
            <a:pPr algn="ctr"/>
            <a:r>
              <a:rPr lang="en-GB" sz="1400" b="1" u="sng" dirty="0" smtClean="0">
                <a:latin typeface="Comic Sans MS" panose="030F0702030302020204" pitchFamily="66" charset="0"/>
              </a:rPr>
              <a:t>Amazon Wish-Lists </a:t>
            </a:r>
          </a:p>
          <a:p>
            <a:pPr algn="ctr"/>
            <a:endParaRPr lang="en-GB" sz="1200" dirty="0">
              <a:latin typeface="Comic Sans MS" panose="030F0702030302020204" pitchFamily="66" charset="0"/>
            </a:endParaRPr>
          </a:p>
          <a:p>
            <a:pPr algn="ctr"/>
            <a:r>
              <a:rPr lang="en-GB" sz="1200" dirty="0" smtClean="0">
                <a:latin typeface="Comic Sans MS" panose="030F0702030302020204" pitchFamily="66" charset="0"/>
              </a:rPr>
              <a:t>We are asked from time to time by parents how they can help support the children by providing resources or volunteering their time via either the JSA, on trips or with reading </a:t>
            </a:r>
            <a:r>
              <a:rPr lang="en-GB" sz="1200" dirty="0" err="1" smtClean="0">
                <a:latin typeface="Comic Sans MS" panose="030F0702030302020204" pitchFamily="66" charset="0"/>
              </a:rPr>
              <a:t>etc</a:t>
            </a:r>
            <a:r>
              <a:rPr lang="en-GB" sz="1200" dirty="0" smtClean="0">
                <a:latin typeface="Comic Sans MS" panose="030F0702030302020204" pitchFamily="66" charset="0"/>
              </a:rPr>
              <a:t> in the classroom.  All are most welcomed and we are enormously grateful to those parents for their help and support. </a:t>
            </a:r>
            <a:r>
              <a:rPr lang="en-GB" sz="1200" dirty="0">
                <a:latin typeface="Comic Sans MS" panose="030F0702030302020204" pitchFamily="66" charset="0"/>
              </a:rPr>
              <a:t> </a:t>
            </a:r>
            <a:r>
              <a:rPr lang="en-GB" sz="1200" dirty="0" smtClean="0">
                <a:latin typeface="Comic Sans MS" panose="030F0702030302020204" pitchFamily="66" charset="0"/>
              </a:rPr>
              <a:t>We list below links to our year group Amazon wish-lists (with several new items added) if this should be your preferred way to support the children (but </a:t>
            </a:r>
            <a:r>
              <a:rPr lang="en-GB" sz="1200" i="1" dirty="0" smtClean="0">
                <a:latin typeface="Comic Sans MS" panose="030F0702030302020204" pitchFamily="66" charset="0"/>
              </a:rPr>
              <a:t>only</a:t>
            </a:r>
            <a:r>
              <a:rPr lang="en-GB" sz="1200" dirty="0" smtClean="0">
                <a:latin typeface="Comic Sans MS" panose="030F0702030302020204" pitchFamily="66" charset="0"/>
              </a:rPr>
              <a:t> if you can and would like to):-</a:t>
            </a:r>
          </a:p>
          <a:p>
            <a:pPr algn="ctr"/>
            <a:endParaRPr lang="en-GB" sz="1200" dirty="0">
              <a:latin typeface="Comic Sans MS" panose="030F0702030302020204" pitchFamily="66" charset="0"/>
            </a:endParaRPr>
          </a:p>
          <a:p>
            <a:pPr algn="ctr"/>
            <a:r>
              <a:rPr lang="en-GB" sz="1200" dirty="0">
                <a:latin typeface="Comic Sans MS" panose="030F0702030302020204" pitchFamily="66" charset="0"/>
              </a:rPr>
              <a:t>Year 3</a:t>
            </a:r>
            <a:r>
              <a:rPr lang="en-GB" sz="1200" dirty="0" smtClean="0">
                <a:latin typeface="Comic Sans MS" panose="030F0702030302020204" pitchFamily="66" charset="0"/>
              </a:rPr>
              <a:t>:- </a:t>
            </a:r>
            <a:r>
              <a:rPr lang="en-GB" sz="1200" dirty="0" smtClean="0">
                <a:latin typeface="Comic Sans MS" panose="030F0702030302020204" pitchFamily="66" charset="0"/>
                <a:hlinkClick r:id="rId2"/>
              </a:rPr>
              <a:t>https</a:t>
            </a:r>
            <a:r>
              <a:rPr lang="en-GB" sz="1200" dirty="0">
                <a:latin typeface="Comic Sans MS" panose="030F0702030302020204" pitchFamily="66" charset="0"/>
                <a:hlinkClick r:id="rId2"/>
              </a:rPr>
              <a:t>://</a:t>
            </a:r>
            <a:r>
              <a:rPr lang="en-GB" sz="1200" dirty="0" smtClean="0">
                <a:latin typeface="Comic Sans MS" panose="030F0702030302020204" pitchFamily="66" charset="0"/>
                <a:hlinkClick r:id="rId2"/>
              </a:rPr>
              <a:t>amzn.eu/bS9YjA9</a:t>
            </a:r>
            <a:r>
              <a:rPr lang="en-GB" sz="1200" dirty="0" smtClean="0">
                <a:latin typeface="Comic Sans MS" panose="030F0702030302020204" pitchFamily="66" charset="0"/>
              </a:rPr>
              <a:t>   </a:t>
            </a:r>
          </a:p>
          <a:p>
            <a:pPr algn="ctr"/>
            <a:r>
              <a:rPr lang="en-GB" sz="1200" dirty="0">
                <a:latin typeface="Comic Sans MS" panose="030F0702030302020204" pitchFamily="66" charset="0"/>
              </a:rPr>
              <a:t>Year 4:- </a:t>
            </a:r>
            <a:r>
              <a:rPr lang="en-GB" sz="1200" dirty="0">
                <a:latin typeface="Comic Sans MS" panose="030F0702030302020204" pitchFamily="66" charset="0"/>
                <a:hlinkClick r:id="rId3"/>
              </a:rPr>
              <a:t>https://</a:t>
            </a:r>
            <a:r>
              <a:rPr lang="en-GB" sz="1200" dirty="0" smtClean="0">
                <a:latin typeface="Comic Sans MS" panose="030F0702030302020204" pitchFamily="66" charset="0"/>
                <a:hlinkClick r:id="rId3"/>
              </a:rPr>
              <a:t>amzn.eu/hIHTvhN</a:t>
            </a:r>
            <a:r>
              <a:rPr lang="en-GB" sz="1200" dirty="0" smtClean="0">
                <a:latin typeface="Comic Sans MS" panose="030F0702030302020204" pitchFamily="66" charset="0"/>
              </a:rPr>
              <a:t> </a:t>
            </a:r>
            <a:endParaRPr lang="en-GB" sz="1200" dirty="0">
              <a:latin typeface="Comic Sans MS" panose="030F0702030302020204" pitchFamily="66" charset="0"/>
            </a:endParaRPr>
          </a:p>
          <a:p>
            <a:pPr algn="ctr"/>
            <a:r>
              <a:rPr lang="en-GB" sz="1200" dirty="0" smtClean="0">
                <a:latin typeface="Comic Sans MS" panose="030F0702030302020204" pitchFamily="66" charset="0"/>
              </a:rPr>
              <a:t>Year </a:t>
            </a:r>
            <a:r>
              <a:rPr lang="en-GB" sz="1200" dirty="0">
                <a:latin typeface="Comic Sans MS" panose="030F0702030302020204" pitchFamily="66" charset="0"/>
              </a:rPr>
              <a:t>5:- </a:t>
            </a:r>
            <a:r>
              <a:rPr lang="en-GB" sz="1200" dirty="0" smtClean="0">
                <a:latin typeface="Comic Sans MS" panose="030F0702030302020204" pitchFamily="66" charset="0"/>
                <a:hlinkClick r:id="rId4"/>
              </a:rPr>
              <a:t>https</a:t>
            </a:r>
            <a:r>
              <a:rPr lang="en-GB" sz="1200" dirty="0">
                <a:latin typeface="Comic Sans MS" panose="030F0702030302020204" pitchFamily="66" charset="0"/>
                <a:hlinkClick r:id="rId4"/>
              </a:rPr>
              <a:t>://</a:t>
            </a:r>
            <a:r>
              <a:rPr lang="en-GB" sz="1200" dirty="0" smtClean="0">
                <a:latin typeface="Comic Sans MS" panose="030F0702030302020204" pitchFamily="66" charset="0"/>
                <a:hlinkClick r:id="rId4"/>
              </a:rPr>
              <a:t>amzn.eu/2ETMWXS</a:t>
            </a:r>
            <a:r>
              <a:rPr lang="en-GB" sz="1200" dirty="0" smtClean="0">
                <a:latin typeface="Comic Sans MS" panose="030F0702030302020204" pitchFamily="66" charset="0"/>
              </a:rPr>
              <a:t> </a:t>
            </a:r>
          </a:p>
          <a:p>
            <a:pPr algn="ctr"/>
            <a:r>
              <a:rPr lang="en-GB" sz="1200" dirty="0">
                <a:latin typeface="Comic Sans MS" panose="030F0702030302020204" pitchFamily="66" charset="0"/>
              </a:rPr>
              <a:t>Year 6</a:t>
            </a:r>
            <a:r>
              <a:rPr lang="en-GB" sz="1200" dirty="0" smtClean="0">
                <a:latin typeface="Comic Sans MS" panose="030F0702030302020204" pitchFamily="66" charset="0"/>
              </a:rPr>
              <a:t>:- </a:t>
            </a:r>
            <a:r>
              <a:rPr lang="en-GB" sz="1200" dirty="0" smtClean="0">
                <a:latin typeface="Comic Sans MS" panose="030F0702030302020204" pitchFamily="66" charset="0"/>
                <a:hlinkClick r:id="rId5"/>
              </a:rPr>
              <a:t>https</a:t>
            </a:r>
            <a:r>
              <a:rPr lang="en-GB" sz="1200" dirty="0">
                <a:latin typeface="Comic Sans MS" panose="030F0702030302020204" pitchFamily="66" charset="0"/>
                <a:hlinkClick r:id="rId5"/>
              </a:rPr>
              <a:t>://</a:t>
            </a:r>
            <a:r>
              <a:rPr lang="en-GB" sz="1200" dirty="0" smtClean="0">
                <a:latin typeface="Comic Sans MS" panose="030F0702030302020204" pitchFamily="66" charset="0"/>
                <a:hlinkClick r:id="rId5"/>
              </a:rPr>
              <a:t>amzn.eu/bhCBWrK</a:t>
            </a:r>
            <a:r>
              <a:rPr lang="en-GB" sz="1200" dirty="0" smtClean="0">
                <a:latin typeface="Comic Sans MS" panose="030F0702030302020204" pitchFamily="66" charset="0"/>
              </a:rPr>
              <a:t>    </a:t>
            </a:r>
          </a:p>
          <a:p>
            <a:pPr algn="ctr"/>
            <a:endParaRPr lang="en-GB" sz="1200" dirty="0" smtClean="0">
              <a:latin typeface="Comic Sans MS" panose="030F0702030302020204" pitchFamily="66" charset="0"/>
            </a:endParaRPr>
          </a:p>
          <a:p>
            <a:pPr algn="ctr"/>
            <a:r>
              <a:rPr lang="en-US" sz="1000" dirty="0" err="1">
                <a:latin typeface="Comic Sans MS" panose="030F0702030302020204" pitchFamily="66" charset="0"/>
              </a:rPr>
              <a:t>AmazonSmile</a:t>
            </a:r>
            <a:r>
              <a:rPr lang="en-US" sz="1000" dirty="0">
                <a:latin typeface="Comic Sans MS" panose="030F0702030302020204" pitchFamily="66" charset="0"/>
              </a:rPr>
              <a:t> is </a:t>
            </a:r>
            <a:r>
              <a:rPr lang="en-US" sz="1000" b="1" dirty="0">
                <a:latin typeface="Comic Sans MS" panose="030F0702030302020204" pitchFamily="66" charset="0"/>
              </a:rPr>
              <a:t>a simple way for you to support your favorite charitable </a:t>
            </a:r>
            <a:r>
              <a:rPr lang="en-US" sz="1000" b="1" dirty="0" err="1" smtClean="0">
                <a:latin typeface="Comic Sans MS" panose="030F0702030302020204" pitchFamily="66" charset="0"/>
              </a:rPr>
              <a:t>organisation</a:t>
            </a:r>
            <a:r>
              <a:rPr lang="en-US" sz="1000" b="1" dirty="0" smtClean="0">
                <a:latin typeface="Comic Sans MS" panose="030F0702030302020204" pitchFamily="66" charset="0"/>
              </a:rPr>
              <a:t> </a:t>
            </a:r>
            <a:r>
              <a:rPr lang="en-US" sz="1000" b="1" dirty="0">
                <a:latin typeface="Comic Sans MS" panose="030F0702030302020204" pitchFamily="66" charset="0"/>
              </a:rPr>
              <a:t>every time you shop</a:t>
            </a:r>
            <a:r>
              <a:rPr lang="en-US" sz="1000" dirty="0">
                <a:latin typeface="Comic Sans MS" panose="030F0702030302020204" pitchFamily="66" charset="0"/>
              </a:rPr>
              <a:t>, at no cost to you. </a:t>
            </a:r>
            <a:r>
              <a:rPr lang="en-US" sz="1000" dirty="0" err="1">
                <a:latin typeface="Comic Sans MS" panose="030F0702030302020204" pitchFamily="66" charset="0"/>
              </a:rPr>
              <a:t>AmazonSmile</a:t>
            </a:r>
            <a:r>
              <a:rPr lang="en-US" sz="1000" dirty="0">
                <a:latin typeface="Comic Sans MS" panose="030F0702030302020204" pitchFamily="66" charset="0"/>
              </a:rPr>
              <a:t> is available at smile.amazon.com on your web browser and can be activated in the Amazon Shopping app for iOS and Android phones</a:t>
            </a:r>
            <a:r>
              <a:rPr lang="en-US" sz="1000" dirty="0" smtClean="0">
                <a:latin typeface="Comic Sans MS" panose="030F0702030302020204" pitchFamily="66" charset="0"/>
              </a:rPr>
              <a:t>.  </a:t>
            </a:r>
          </a:p>
          <a:p>
            <a:pPr algn="ctr"/>
            <a:r>
              <a:rPr lang="en-US" sz="1000" u="sng" dirty="0" smtClean="0">
                <a:solidFill>
                  <a:srgbClr val="0070C0"/>
                </a:solidFill>
                <a:latin typeface="Comic Sans MS" panose="030F0702030302020204" pitchFamily="66" charset="0"/>
              </a:rPr>
              <a:t>Please select ‘St. Andrew’s Junior School Association’ to sign up and help support the school - via the JSA (a registered Charity) - at no extra cost to you.</a:t>
            </a:r>
            <a:endParaRPr lang="en-GB" sz="1000" u="sng" dirty="0">
              <a:solidFill>
                <a:srgbClr val="0070C0"/>
              </a:solidFill>
              <a:latin typeface="Comic Sans MS" panose="030F0702030302020204" pitchFamily="66" charset="0"/>
            </a:endParaRPr>
          </a:p>
          <a:p>
            <a:pPr algn="ctr"/>
            <a:endParaRPr lang="en-GB" sz="1200" dirty="0">
              <a:latin typeface="Comic Sans MS" panose="030F0702030302020204" pitchFamily="66" charset="0"/>
            </a:endParaRP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1821" y="496319"/>
            <a:ext cx="1019675" cy="347857"/>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3826" y="496318"/>
            <a:ext cx="1019675" cy="347857"/>
          </a:xfrm>
          <a:prstGeom prst="rect">
            <a:avLst/>
          </a:prstGeom>
        </p:spPr>
      </p:pic>
      <p:pic>
        <p:nvPicPr>
          <p:cNvPr id="7" name="Picture 6"/>
          <p:cNvPicPr>
            <a:picLocks noChangeAspect="1"/>
          </p:cNvPicPr>
          <p:nvPr/>
        </p:nvPicPr>
        <p:blipFill>
          <a:blip r:embed="rId7"/>
          <a:stretch>
            <a:fillRect/>
          </a:stretch>
        </p:blipFill>
        <p:spPr>
          <a:xfrm>
            <a:off x="3932962" y="5561556"/>
            <a:ext cx="2740970" cy="4067368"/>
          </a:xfrm>
          <a:prstGeom prst="rect">
            <a:avLst/>
          </a:prstGeom>
        </p:spPr>
      </p:pic>
      <p:sp>
        <p:nvSpPr>
          <p:cNvPr id="8" name="TextBox 7"/>
          <p:cNvSpPr txBox="1"/>
          <p:nvPr/>
        </p:nvSpPr>
        <p:spPr>
          <a:xfrm>
            <a:off x="3932962" y="4263242"/>
            <a:ext cx="2740970" cy="261610"/>
          </a:xfrm>
          <a:prstGeom prst="rect">
            <a:avLst/>
          </a:prstGeom>
          <a:noFill/>
          <a:ln>
            <a:solidFill>
              <a:srgbClr val="C00000"/>
            </a:solidFill>
          </a:ln>
        </p:spPr>
        <p:txBody>
          <a:bodyPr wrap="square" rtlCol="0">
            <a:spAutoFit/>
          </a:bodyPr>
          <a:lstStyle/>
          <a:p>
            <a:pPr algn="ctr"/>
            <a:r>
              <a:rPr lang="en-GB" sz="1100" dirty="0" smtClean="0">
                <a:latin typeface="Comic Sans MS" panose="030F0702030302020204" pitchFamily="66" charset="0"/>
              </a:rPr>
              <a:t>More information to follow  </a:t>
            </a:r>
            <a:endParaRPr lang="en-GB" sz="1100" dirty="0">
              <a:latin typeface="Comic Sans MS" panose="030F0702030302020204" pitchFamily="66" charset="0"/>
            </a:endParaRPr>
          </a:p>
        </p:txBody>
      </p:sp>
      <p:sp>
        <p:nvSpPr>
          <p:cNvPr id="9" name="Down Arrow 8"/>
          <p:cNvSpPr/>
          <p:nvPr/>
        </p:nvSpPr>
        <p:spPr>
          <a:xfrm>
            <a:off x="5187072" y="4850704"/>
            <a:ext cx="232750" cy="449767"/>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33632" y="4850704"/>
            <a:ext cx="2842054" cy="1661993"/>
          </a:xfrm>
          <a:prstGeom prst="rect">
            <a:avLst/>
          </a:prstGeom>
          <a:noFill/>
          <a:ln w="38100">
            <a:solidFill>
              <a:schemeClr val="accent6"/>
            </a:solidFill>
          </a:ln>
        </p:spPr>
        <p:txBody>
          <a:bodyPr wrap="square" rtlCol="0">
            <a:spAutoFit/>
          </a:bodyPr>
          <a:lstStyle/>
          <a:p>
            <a:r>
              <a:rPr lang="en-GB" sz="1200" dirty="0" smtClean="0">
                <a:latin typeface="Comic Sans MS" panose="030F0702030302020204" pitchFamily="66" charset="0"/>
              </a:rPr>
              <a:t>If the news is worrying your child, this </a:t>
            </a:r>
            <a:r>
              <a:rPr lang="en-GB" sz="1200" dirty="0">
                <a:latin typeface="Comic Sans MS" panose="030F0702030302020204" pitchFamily="66" charset="0"/>
              </a:rPr>
              <a:t>N</a:t>
            </a:r>
            <a:r>
              <a:rPr lang="en-GB" sz="1200" dirty="0" smtClean="0">
                <a:latin typeface="Comic Sans MS" panose="030F0702030302020204" pitchFamily="66" charset="0"/>
              </a:rPr>
              <a:t>ewsround link might have some useful strategies to use.</a:t>
            </a:r>
          </a:p>
          <a:p>
            <a:r>
              <a:rPr lang="en-GB" sz="1200" dirty="0">
                <a:latin typeface="Comic Sans MS" panose="030F0702030302020204" pitchFamily="66" charset="0"/>
                <a:hlinkClick r:id="rId8"/>
              </a:rPr>
              <a:t>https://</a:t>
            </a:r>
            <a:r>
              <a:rPr lang="en-GB" sz="1200" dirty="0" smtClean="0">
                <a:latin typeface="Comic Sans MS" panose="030F0702030302020204" pitchFamily="66" charset="0"/>
                <a:hlinkClick r:id="rId8"/>
              </a:rPr>
              <a:t>www.bbc.co.uk/newsround/13865002?fbclid=IwAR08DEropDZxp89ieShju2GDOxWLtUEy7DuVWURlYOIpEEs8M8fkIvnZRPs</a:t>
            </a:r>
            <a:endParaRPr lang="en-GB" sz="12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38699501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87727" y="197157"/>
            <a:ext cx="2085013" cy="2109399"/>
          </a:xfrm>
          <a:prstGeom prst="rect">
            <a:avLst/>
          </a:prstGeom>
        </p:spPr>
      </p:pic>
      <p:sp>
        <p:nvSpPr>
          <p:cNvPr id="5" name="Rectangle 4"/>
          <p:cNvSpPr/>
          <p:nvPr/>
        </p:nvSpPr>
        <p:spPr>
          <a:xfrm>
            <a:off x="2961255" y="131071"/>
            <a:ext cx="3749809"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smtClean="0">
                <a:ln/>
                <a:solidFill>
                  <a:schemeClr val="accent4"/>
                </a:solidFill>
                <a:effectLst/>
              </a:rPr>
              <a:t>Spotlight </a:t>
            </a:r>
            <a:r>
              <a:rPr lang="en-US" sz="4000" b="1" cap="none" spc="0" dirty="0" smtClean="0">
                <a:ln/>
                <a:solidFill>
                  <a:schemeClr val="accent4"/>
                </a:solidFill>
                <a:effectLst/>
              </a:rPr>
              <a:t>on</a:t>
            </a:r>
          </a:p>
          <a:p>
            <a:pPr algn="ctr"/>
            <a:r>
              <a:rPr lang="en-US" sz="4000" b="1" dirty="0" smtClean="0">
                <a:ln/>
                <a:solidFill>
                  <a:schemeClr val="accent4"/>
                </a:solidFill>
              </a:rPr>
              <a:t>Shining at home</a:t>
            </a:r>
            <a:r>
              <a:rPr lang="en-US" sz="4000" b="1" cap="none" spc="0" dirty="0" smtClean="0">
                <a:ln/>
                <a:solidFill>
                  <a:schemeClr val="accent4"/>
                </a:solidFill>
                <a:effectLst/>
              </a:rPr>
              <a:t> </a:t>
            </a:r>
            <a:endParaRPr lang="en-US" sz="4000" b="1" cap="none" spc="0" dirty="0" smtClean="0">
              <a:ln/>
              <a:solidFill>
                <a:schemeClr val="accent4"/>
              </a:solidFill>
              <a:effectLst/>
            </a:endParaRPr>
          </a:p>
        </p:txBody>
      </p:sp>
      <p:pic>
        <p:nvPicPr>
          <p:cNvPr id="1026" name="Picture 2" descr="Image preview"/>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072" t="2693" r="26740"/>
          <a:stretch/>
        </p:blipFill>
        <p:spPr bwMode="auto">
          <a:xfrm>
            <a:off x="749465" y="2125362"/>
            <a:ext cx="1425324" cy="36846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34478" y="1622960"/>
            <a:ext cx="3220844" cy="23929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26322" y="4332647"/>
            <a:ext cx="3429000" cy="1200329"/>
          </a:xfrm>
          <a:prstGeom prst="rect">
            <a:avLst/>
          </a:prstGeom>
          <a:ln w="38100">
            <a:solidFill>
              <a:srgbClr val="00B050"/>
            </a:solidFill>
          </a:ln>
        </p:spPr>
        <p:txBody>
          <a:bodyPr>
            <a:spAutoFit/>
          </a:bodyPr>
          <a:lstStyle/>
          <a:p>
            <a:pPr algn="ctr" fontAlgn="base"/>
            <a:r>
              <a:rPr lang="en-GB" sz="1200" dirty="0" smtClean="0">
                <a:solidFill>
                  <a:srgbClr val="201F1E"/>
                </a:solidFill>
                <a:latin typeface="Comic Sans MS" panose="030F0702030302020204" pitchFamily="66" charset="0"/>
              </a:rPr>
              <a:t>Phoebe in year six recently attended a ‘Champion of </a:t>
            </a:r>
            <a:r>
              <a:rPr lang="en-GB" sz="1200" dirty="0" err="1" smtClean="0">
                <a:solidFill>
                  <a:srgbClr val="201F1E"/>
                </a:solidFill>
                <a:latin typeface="Comic Sans MS" panose="030F0702030302020204" pitchFamily="66" charset="0"/>
              </a:rPr>
              <a:t>Champtions</a:t>
            </a:r>
            <a:r>
              <a:rPr lang="en-GB" sz="1200" dirty="0" smtClean="0">
                <a:solidFill>
                  <a:srgbClr val="201F1E"/>
                </a:solidFill>
                <a:latin typeface="Comic Sans MS" panose="030F0702030302020204" pitchFamily="66" charset="0"/>
              </a:rPr>
              <a:t>’ dance competition in Skegness. Her dance group </a:t>
            </a:r>
            <a:r>
              <a:rPr lang="en-GB" sz="1200" dirty="0">
                <a:solidFill>
                  <a:srgbClr val="201F1E"/>
                </a:solidFill>
                <a:latin typeface="Comic Sans MS" panose="030F0702030302020204" pitchFamily="66" charset="0"/>
              </a:rPr>
              <a:t>aged 6-11 came 3rd out of </a:t>
            </a:r>
            <a:r>
              <a:rPr lang="en-GB" sz="1200" dirty="0" smtClean="0">
                <a:solidFill>
                  <a:srgbClr val="201F1E"/>
                </a:solidFill>
                <a:latin typeface="Comic Sans MS" panose="030F0702030302020204" pitchFamily="66" charset="0"/>
              </a:rPr>
              <a:t>42!</a:t>
            </a:r>
          </a:p>
          <a:p>
            <a:pPr algn="ctr" fontAlgn="base"/>
            <a:r>
              <a:rPr lang="en-GB" sz="1200" dirty="0" smtClean="0">
                <a:solidFill>
                  <a:srgbClr val="201F1E"/>
                </a:solidFill>
                <a:latin typeface="Comic Sans MS" panose="030F0702030302020204" pitchFamily="66" charset="0"/>
              </a:rPr>
              <a:t>Well done Phoebe!</a:t>
            </a:r>
            <a:r>
              <a:rPr lang="en-GB" sz="1200" dirty="0">
                <a:latin typeface="Comic Sans MS" panose="030F0702030302020204" pitchFamily="66" charset="0"/>
              </a:rPr>
              <a:t/>
            </a:r>
            <a:br>
              <a:rPr lang="en-GB" sz="1200" dirty="0">
                <a:latin typeface="Comic Sans MS" panose="030F0702030302020204" pitchFamily="66" charset="0"/>
              </a:rPr>
            </a:br>
            <a:endParaRPr lang="en-GB" sz="1200" dirty="0">
              <a:latin typeface="Comic Sans MS" panose="030F0702030302020204" pitchFamily="66" charset="0"/>
            </a:endParaRPr>
          </a:p>
        </p:txBody>
      </p:sp>
      <p:sp>
        <p:nvSpPr>
          <p:cNvPr id="4" name="TextBox 3"/>
          <p:cNvSpPr txBox="1"/>
          <p:nvPr/>
        </p:nvSpPr>
        <p:spPr>
          <a:xfrm>
            <a:off x="531341" y="6400800"/>
            <a:ext cx="5399902" cy="2123658"/>
          </a:xfrm>
          <a:prstGeom prst="rect">
            <a:avLst/>
          </a:prstGeom>
          <a:noFill/>
          <a:ln w="57150">
            <a:solidFill>
              <a:srgbClr val="0070C0"/>
            </a:solidFill>
          </a:ln>
        </p:spPr>
        <p:txBody>
          <a:bodyPr wrap="square" rtlCol="0">
            <a:spAutoFit/>
          </a:bodyPr>
          <a:lstStyle/>
          <a:p>
            <a:pPr algn="ctr"/>
            <a:r>
              <a:rPr lang="en-GB" sz="1400" dirty="0" smtClean="0"/>
              <a:t>Well done to Eden in </a:t>
            </a:r>
            <a:r>
              <a:rPr lang="en-GB" sz="1400" dirty="0"/>
              <a:t>y</a:t>
            </a:r>
            <a:r>
              <a:rPr lang="en-GB" sz="1400" dirty="0" smtClean="0"/>
              <a:t>ear three. He recently stood in as goal-keeper playing against a Colchester United Academy team. It was a fast-pace and hard match but he made his family very proud. Well done Eden!</a:t>
            </a:r>
          </a:p>
          <a:p>
            <a:endParaRPr lang="en-GB" dirty="0"/>
          </a:p>
          <a:p>
            <a:endParaRPr lang="en-GB" dirty="0" smtClean="0"/>
          </a:p>
          <a:p>
            <a:endParaRPr lang="en-GB" dirty="0"/>
          </a:p>
          <a:p>
            <a:endParaRPr lang="en-GB" dirty="0" smtClean="0"/>
          </a:p>
          <a:p>
            <a:endParaRPr lang="en-GB"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02234" y="7185750"/>
            <a:ext cx="1479104" cy="924440"/>
          </a:xfrm>
          <a:prstGeom prst="rect">
            <a:avLst/>
          </a:prstGeom>
        </p:spPr>
      </p:pic>
      <p:sp>
        <p:nvSpPr>
          <p:cNvPr id="7" name="TextBox 6"/>
          <p:cNvSpPr txBox="1"/>
          <p:nvPr/>
        </p:nvSpPr>
        <p:spPr>
          <a:xfrm>
            <a:off x="749465" y="8703890"/>
            <a:ext cx="5070567" cy="923330"/>
          </a:xfrm>
          <a:prstGeom prst="rect">
            <a:avLst/>
          </a:prstGeom>
          <a:noFill/>
          <a:ln w="38100">
            <a:solidFill>
              <a:srgbClr val="FF3300"/>
            </a:solidFill>
          </a:ln>
        </p:spPr>
        <p:txBody>
          <a:bodyPr wrap="square" rtlCol="0">
            <a:spAutoFit/>
          </a:bodyPr>
          <a:lstStyle/>
          <a:p>
            <a:pPr algn="ctr"/>
            <a:r>
              <a:rPr lang="en-GB" dirty="0" smtClean="0"/>
              <a:t>If your child has shone at home- please do use the year group email addresses to share</a:t>
            </a:r>
          </a:p>
          <a:p>
            <a:pPr algn="ctr"/>
            <a:r>
              <a:rPr lang="en-GB" dirty="0" smtClean="0"/>
              <a:t> proud moments.</a:t>
            </a:r>
            <a:endParaRPr lang="en-GB" dirty="0"/>
          </a:p>
        </p:txBody>
      </p:sp>
    </p:spTree>
    <p:extLst>
      <p:ext uri="{BB962C8B-B14F-4D97-AF65-F5344CB8AC3E}">
        <p14:creationId xmlns:p14="http://schemas.microsoft.com/office/powerpoint/2010/main" val="2624205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3307" y="193890"/>
            <a:ext cx="6502897" cy="1200329"/>
          </a:xfrm>
          <a:prstGeom prst="rect">
            <a:avLst/>
          </a:prstGeom>
          <a:solidFill>
            <a:schemeClr val="accent2">
              <a:lumMod val="20000"/>
              <a:lumOff val="80000"/>
            </a:schemeClr>
          </a:solidFill>
          <a:ln>
            <a:solidFill>
              <a:schemeClr val="tx1">
                <a:lumMod val="95000"/>
                <a:lumOff val="5000"/>
              </a:schemeClr>
            </a:solidFill>
          </a:ln>
        </p:spPr>
        <p:txBody>
          <a:bodyPr wrap="square" rtlCol="0">
            <a:spAutoFit/>
          </a:bodyPr>
          <a:lstStyle/>
          <a:p>
            <a:pPr algn="ctr"/>
            <a:r>
              <a:rPr lang="en-GB" sz="1100" b="1" u="sng" dirty="0" smtClean="0">
                <a:latin typeface="Comic Sans MS" panose="030F0702030302020204" pitchFamily="66" charset="0"/>
              </a:rPr>
              <a:t>PLEASE NOTE SLIGHT AMENDMENTS TO OUR LUNCH MENUS </a:t>
            </a:r>
          </a:p>
          <a:p>
            <a:pPr algn="ctr"/>
            <a:r>
              <a:rPr lang="en-GB" sz="1100" b="1" u="sng" dirty="0" smtClean="0">
                <a:solidFill>
                  <a:srgbClr val="FF0000"/>
                </a:solidFill>
                <a:latin typeface="Comic Sans MS" panose="030F0702030302020204" pitchFamily="66" charset="0"/>
              </a:rPr>
              <a:t>Week 3 – week commencing 28</a:t>
            </a:r>
            <a:r>
              <a:rPr lang="en-GB" sz="1100" b="1" u="sng" baseline="30000" dirty="0" smtClean="0">
                <a:solidFill>
                  <a:srgbClr val="FF0000"/>
                </a:solidFill>
                <a:latin typeface="Comic Sans MS" panose="030F0702030302020204" pitchFamily="66" charset="0"/>
              </a:rPr>
              <a:t>th</a:t>
            </a:r>
            <a:r>
              <a:rPr lang="en-GB" sz="1100" b="1" u="sng" dirty="0" smtClean="0">
                <a:solidFill>
                  <a:srgbClr val="FF0000"/>
                </a:solidFill>
                <a:latin typeface="Comic Sans MS" panose="030F0702030302020204" pitchFamily="66" charset="0"/>
              </a:rPr>
              <a:t> February</a:t>
            </a:r>
          </a:p>
          <a:p>
            <a:pPr algn="ctr"/>
            <a:endParaRPr lang="en-GB" sz="1000" dirty="0" smtClean="0">
              <a:latin typeface="Comic Sans MS" panose="030F0702030302020204" pitchFamily="66" charset="0"/>
            </a:endParaRPr>
          </a:p>
          <a:p>
            <a:pPr algn="ctr"/>
            <a:r>
              <a:rPr lang="en-GB" sz="1000" dirty="0" smtClean="0">
                <a:latin typeface="Comic Sans MS" panose="030F0702030302020204" pitchFamily="66" charset="0"/>
              </a:rPr>
              <a:t>Thank you for helping to support our school by choosing a school meal for your child/</a:t>
            </a:r>
            <a:r>
              <a:rPr lang="en-GB" sz="1000" dirty="0" err="1" smtClean="0">
                <a:latin typeface="Comic Sans MS" panose="030F0702030302020204" pitchFamily="66" charset="0"/>
              </a:rPr>
              <a:t>ren</a:t>
            </a:r>
            <a:r>
              <a:rPr lang="en-GB" sz="1000" dirty="0" smtClean="0">
                <a:latin typeface="Comic Sans MS" panose="030F0702030302020204" pitchFamily="66" charset="0"/>
              </a:rPr>
              <a:t>.  </a:t>
            </a:r>
          </a:p>
          <a:p>
            <a:pPr algn="ctr"/>
            <a:r>
              <a:rPr lang="en-GB" sz="1000" dirty="0" smtClean="0">
                <a:latin typeface="Comic Sans MS" panose="030F0702030302020204" pitchFamily="66" charset="0"/>
              </a:rPr>
              <a:t>Meals are £2.20 daily and can be ordered by your child in class during registration each morning. </a:t>
            </a:r>
          </a:p>
          <a:p>
            <a:pPr algn="ctr"/>
            <a:r>
              <a:rPr lang="en-GB" sz="1000" dirty="0" smtClean="0">
                <a:latin typeface="Comic Sans MS" panose="030F0702030302020204" pitchFamily="66" charset="0"/>
              </a:rPr>
              <a:t>Our preferred payment method is via Pay360 Education Payments – </a:t>
            </a:r>
          </a:p>
          <a:p>
            <a:pPr algn="ctr"/>
            <a:r>
              <a:rPr lang="en-GB" sz="1000" dirty="0" smtClean="0">
                <a:latin typeface="Comic Sans MS" panose="030F0702030302020204" pitchFamily="66" charset="0"/>
              </a:rPr>
              <a:t>please contact the office if you have yet to register for this.</a:t>
            </a:r>
            <a:endParaRPr lang="en-GB" sz="10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7427" y="7149822"/>
            <a:ext cx="3981033" cy="2542252"/>
          </a:xfrm>
          <a:prstGeom prst="rect">
            <a:avLst/>
          </a:prstGeom>
        </p:spPr>
      </p:pic>
      <p:sp>
        <p:nvSpPr>
          <p:cNvPr id="7" name="Rectangle 6"/>
          <p:cNvSpPr/>
          <p:nvPr/>
        </p:nvSpPr>
        <p:spPr>
          <a:xfrm>
            <a:off x="4018460" y="7845415"/>
            <a:ext cx="2687744" cy="1846659"/>
          </a:xfrm>
          <a:prstGeom prst="rect">
            <a:avLst/>
          </a:prstGeom>
          <a:ln>
            <a:solidFill>
              <a:schemeClr val="tx1"/>
            </a:solidFill>
          </a:ln>
        </p:spPr>
        <p:txBody>
          <a:bodyPr wrap="square">
            <a:spAutoFit/>
          </a:bodyPr>
          <a:lstStyle/>
          <a:p>
            <a:r>
              <a:rPr lang="en-GB" sz="1000" b="1" dirty="0" smtClean="0">
                <a:latin typeface="Comic Sans MS" panose="030F0702030302020204" pitchFamily="66" charset="0"/>
              </a:rPr>
              <a:t>You might be interested in this, for more information or to make a nomination please follow this link</a:t>
            </a:r>
          </a:p>
          <a:p>
            <a:r>
              <a:rPr lang="en-GB" sz="1200" dirty="0" smtClean="0">
                <a:latin typeface="Comic Sans MS" panose="030F0702030302020204" pitchFamily="66" charset="0"/>
                <a:hlinkClick r:id="rId3"/>
              </a:rPr>
              <a:t>https</a:t>
            </a:r>
            <a:r>
              <a:rPr lang="en-GB" sz="1200" dirty="0">
                <a:latin typeface="Comic Sans MS" panose="030F0702030302020204" pitchFamily="66" charset="0"/>
                <a:hlinkClick r:id="rId3"/>
              </a:rPr>
              <a:t>://www.teachingawards.com/2022awards/?</a:t>
            </a:r>
            <a:r>
              <a:rPr lang="en-GB" sz="1200" dirty="0" smtClean="0">
                <a:latin typeface="Comic Sans MS" panose="030F0702030302020204" pitchFamily="66" charset="0"/>
                <a:hlinkClick r:id="rId3"/>
              </a:rPr>
              <a:t>utm_campaign=tat2021&amp;utm_medium=email&amp;utm_source=govdelivery</a:t>
            </a:r>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p:txBody>
      </p:sp>
      <p:pic>
        <p:nvPicPr>
          <p:cNvPr id="2" name="Picture 1"/>
          <p:cNvPicPr>
            <a:picLocks noChangeAspect="1"/>
          </p:cNvPicPr>
          <p:nvPr/>
        </p:nvPicPr>
        <p:blipFill>
          <a:blip r:embed="rId4"/>
          <a:stretch>
            <a:fillRect/>
          </a:stretch>
        </p:blipFill>
        <p:spPr>
          <a:xfrm>
            <a:off x="37427" y="1532711"/>
            <a:ext cx="6834655" cy="4445466"/>
          </a:xfrm>
          <a:prstGeom prst="rect">
            <a:avLst/>
          </a:prstGeom>
        </p:spPr>
      </p:pic>
      <p:sp>
        <p:nvSpPr>
          <p:cNvPr id="5" name="TextBox 4"/>
          <p:cNvSpPr txBox="1"/>
          <p:nvPr/>
        </p:nvSpPr>
        <p:spPr>
          <a:xfrm>
            <a:off x="2850078" y="6270873"/>
            <a:ext cx="1353787" cy="830997"/>
          </a:xfrm>
          <a:prstGeom prst="rect">
            <a:avLst/>
          </a:prstGeom>
          <a:noFill/>
          <a:ln w="57150">
            <a:solidFill>
              <a:srgbClr val="FFC000"/>
            </a:solidFill>
            <a:prstDash val="solid"/>
          </a:ln>
        </p:spPr>
        <p:txBody>
          <a:bodyPr wrap="square" rtlCol="0">
            <a:spAutoFit/>
          </a:bodyPr>
          <a:lstStyle/>
          <a:p>
            <a:pPr algn="just"/>
            <a:r>
              <a:rPr lang="en-GB" sz="800" dirty="0" smtClean="0">
                <a:latin typeface="Comic Sans MS" panose="030F0702030302020204" pitchFamily="66" charset="0"/>
              </a:rPr>
              <a:t>Please note a change to the menu next Wednesday – meatballs (or veggie meatballs) &amp; pasta instead of lasagne.</a:t>
            </a:r>
            <a:endParaRPr lang="en-GB" sz="800" dirty="0">
              <a:latin typeface="Comic Sans MS" panose="030F0702030302020204" pitchFamily="66" charset="0"/>
            </a:endParaRPr>
          </a:p>
        </p:txBody>
      </p:sp>
      <p:sp>
        <p:nvSpPr>
          <p:cNvPr id="6" name="Up Arrow 5"/>
          <p:cNvSpPr/>
          <p:nvPr/>
        </p:nvSpPr>
        <p:spPr>
          <a:xfrm>
            <a:off x="3324125" y="5978177"/>
            <a:ext cx="261257" cy="232618"/>
          </a:xfrm>
          <a:prstGeom prst="up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51049" y="6270872"/>
            <a:ext cx="1353787" cy="830997"/>
          </a:xfrm>
          <a:prstGeom prst="rect">
            <a:avLst/>
          </a:prstGeom>
          <a:noFill/>
          <a:ln w="57150">
            <a:solidFill>
              <a:srgbClr val="FFC000"/>
            </a:solidFill>
            <a:prstDash val="solid"/>
          </a:ln>
        </p:spPr>
        <p:txBody>
          <a:bodyPr wrap="square" rtlCol="0">
            <a:spAutoFit/>
          </a:bodyPr>
          <a:lstStyle/>
          <a:p>
            <a:pPr algn="ctr"/>
            <a:r>
              <a:rPr lang="en-GB" sz="800" dirty="0" smtClean="0">
                <a:latin typeface="Comic Sans MS" panose="030F0702030302020204" pitchFamily="66" charset="0"/>
              </a:rPr>
              <a:t>SHROVE TUESDAY</a:t>
            </a:r>
          </a:p>
          <a:p>
            <a:pPr algn="just"/>
            <a:r>
              <a:rPr lang="en-GB" sz="800" dirty="0" smtClean="0">
                <a:latin typeface="Comic Sans MS" panose="030F0702030302020204" pitchFamily="66" charset="0"/>
              </a:rPr>
              <a:t>Dessert - traditional pancakes (served with lemon or chocolate sauce)</a:t>
            </a:r>
            <a:endParaRPr lang="en-GB" sz="800" dirty="0">
              <a:latin typeface="Comic Sans MS" panose="030F0702030302020204" pitchFamily="66" charset="0"/>
            </a:endParaRPr>
          </a:p>
          <a:p>
            <a:pPr algn="just"/>
            <a:endParaRPr lang="en-GB" sz="800" dirty="0">
              <a:latin typeface="Comic Sans MS" panose="030F0702030302020204" pitchFamily="66" charset="0"/>
            </a:endParaRPr>
          </a:p>
        </p:txBody>
      </p:sp>
      <p:sp>
        <p:nvSpPr>
          <p:cNvPr id="10" name="Up Arrow 9"/>
          <p:cNvSpPr/>
          <p:nvPr/>
        </p:nvSpPr>
        <p:spPr>
          <a:xfrm>
            <a:off x="1897313" y="5978177"/>
            <a:ext cx="261257" cy="232618"/>
          </a:xfrm>
          <a:prstGeom prst="up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1489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19855" y="478045"/>
            <a:ext cx="4272384" cy="6065260"/>
          </a:xfrm>
          <a:prstGeom prst="rect">
            <a:avLst/>
          </a:prstGeom>
        </p:spPr>
      </p:pic>
      <p:sp>
        <p:nvSpPr>
          <p:cNvPr id="3" name="TextBox 2"/>
          <p:cNvSpPr txBox="1"/>
          <p:nvPr/>
        </p:nvSpPr>
        <p:spPr>
          <a:xfrm>
            <a:off x="178130" y="6543305"/>
            <a:ext cx="6507677" cy="2862322"/>
          </a:xfrm>
          <a:prstGeom prst="rect">
            <a:avLst/>
          </a:prstGeom>
          <a:noFill/>
          <a:ln>
            <a:solidFill>
              <a:schemeClr val="tx1"/>
            </a:solidFill>
          </a:ln>
        </p:spPr>
        <p:txBody>
          <a:bodyPr wrap="square" rtlCol="0">
            <a:spAutoFit/>
          </a:bodyPr>
          <a:lstStyle/>
          <a:p>
            <a:pPr algn="just"/>
            <a:endParaRPr lang="en-US" sz="1000" dirty="0" smtClean="0">
              <a:latin typeface="Comic Sans MS" panose="030F0702030302020204" pitchFamily="66" charset="0"/>
            </a:endParaRPr>
          </a:p>
          <a:p>
            <a:pPr algn="just"/>
            <a:r>
              <a:rPr lang="en-US" sz="1000" dirty="0" smtClean="0">
                <a:latin typeface="Comic Sans MS" panose="030F0702030302020204" pitchFamily="66" charset="0"/>
              </a:rPr>
              <a:t>As per our </a:t>
            </a:r>
            <a:r>
              <a:rPr lang="en-US" sz="1000" dirty="0" err="1" smtClean="0">
                <a:latin typeface="Comic Sans MS" panose="030F0702030302020204" pitchFamily="66" charset="0"/>
              </a:rPr>
              <a:t>Parentmail</a:t>
            </a:r>
            <a:r>
              <a:rPr lang="en-US" sz="1000" dirty="0" smtClean="0">
                <a:latin typeface="Comic Sans MS" panose="030F0702030302020204" pitchFamily="66" charset="0"/>
              </a:rPr>
              <a:t> sent earlier in the week…………</a:t>
            </a:r>
            <a:endParaRPr lang="en-US" sz="1000" dirty="0">
              <a:latin typeface="Comic Sans MS" panose="030F0702030302020204" pitchFamily="66" charset="0"/>
            </a:endParaRPr>
          </a:p>
          <a:p>
            <a:pPr algn="just"/>
            <a:r>
              <a:rPr lang="en-US" sz="1000" dirty="0" smtClean="0">
                <a:latin typeface="Comic Sans MS" panose="030F0702030302020204" pitchFamily="66" charset="0"/>
              </a:rPr>
              <a:t>We </a:t>
            </a:r>
            <a:r>
              <a:rPr lang="en-US" sz="1000" dirty="0">
                <a:latin typeface="Comic Sans MS" panose="030F0702030302020204" pitchFamily="66" charset="0"/>
              </a:rPr>
              <a:t>are writing to inform you of some very exciting news for the Infant School; they are currently in discussions with Essex County Council about lowering their admissions age to include nursery age children.</a:t>
            </a:r>
          </a:p>
          <a:p>
            <a:pPr algn="just"/>
            <a:r>
              <a:rPr lang="en-US" sz="1000" dirty="0">
                <a:latin typeface="Comic Sans MS" panose="030F0702030302020204" pitchFamily="66" charset="0"/>
              </a:rPr>
              <a:t>Hatfield </a:t>
            </a:r>
            <a:r>
              <a:rPr lang="en-US" sz="1000" dirty="0" err="1">
                <a:latin typeface="Comic Sans MS" panose="030F0702030302020204" pitchFamily="66" charset="0"/>
              </a:rPr>
              <a:t>Peverel</a:t>
            </a:r>
            <a:r>
              <a:rPr lang="en-US" sz="1000" dirty="0">
                <a:latin typeface="Comic Sans MS" panose="030F0702030302020204" pitchFamily="66" charset="0"/>
              </a:rPr>
              <a:t> Day Nursery will be relinquishing their lease in August presenting the infant school with this opportunity to become an infant and nursery school from September 2022.</a:t>
            </a:r>
          </a:p>
          <a:p>
            <a:pPr algn="just"/>
            <a:r>
              <a:rPr lang="en-US" sz="1000" dirty="0">
                <a:latin typeface="Comic Sans MS" panose="030F0702030302020204" pitchFamily="66" charset="0"/>
              </a:rPr>
              <a:t>Hatfield </a:t>
            </a:r>
            <a:r>
              <a:rPr lang="en-US" sz="1000" dirty="0" err="1">
                <a:latin typeface="Comic Sans MS" panose="030F0702030302020204" pitchFamily="66" charset="0"/>
              </a:rPr>
              <a:t>Peverel</a:t>
            </a:r>
            <a:r>
              <a:rPr lang="en-US" sz="1000" dirty="0">
                <a:latin typeface="Comic Sans MS" panose="030F0702030302020204" pitchFamily="66" charset="0"/>
              </a:rPr>
              <a:t> Infant School’s vision is to deliver Nursery provision that dovetails with their already well established Early Years Reception Class, enabling a smooth transition into school life. As part of their school, the nursery children will also benefit from access to all of the resources and external areas, increasing their range of experiences. They are looking forward to developing a relationship with the current nursery staff, sharing expertise and knowledge for a strong foundation and bright future for the children.</a:t>
            </a:r>
          </a:p>
          <a:p>
            <a:pPr algn="just"/>
            <a:r>
              <a:rPr lang="en-US" sz="1000" dirty="0">
                <a:latin typeface="Comic Sans MS" panose="030F0702030302020204" pitchFamily="66" charset="0"/>
              </a:rPr>
              <a:t>As part of this process, the Infant School are running a four-week consultation. In order to ascertain opinion and need within the community they have created a short anonymous Google survey. You will find the link to this survey below and the flyer attached to this email, </a:t>
            </a:r>
            <a:r>
              <a:rPr lang="en-US" sz="1000" dirty="0" err="1">
                <a:latin typeface="Comic Sans MS" panose="030F0702030302020204" pitchFamily="66" charset="0"/>
              </a:rPr>
              <a:t>publicising</a:t>
            </a:r>
            <a:r>
              <a:rPr lang="en-US" sz="1000" dirty="0">
                <a:latin typeface="Comic Sans MS" panose="030F0702030302020204" pitchFamily="66" charset="0"/>
              </a:rPr>
              <a:t> this.</a:t>
            </a:r>
          </a:p>
          <a:p>
            <a:pPr algn="just"/>
            <a:r>
              <a:rPr lang="en-US" sz="1000" dirty="0">
                <a:latin typeface="Comic Sans MS" panose="030F0702030302020204" pitchFamily="66" charset="0"/>
              </a:rPr>
              <a:t>The Infant School would be grateful if you would take the time to complete this survey and share your views. Thank you.</a:t>
            </a:r>
          </a:p>
          <a:p>
            <a:pPr algn="just"/>
            <a:r>
              <a:rPr lang="en-US" sz="1000" dirty="0">
                <a:latin typeface="Comic Sans MS" panose="030F0702030302020204" pitchFamily="66" charset="0"/>
                <a:hlinkClick r:id="rId3"/>
              </a:rPr>
              <a:t>https://forms.gle/ALuy4J8UFC2xW6rNA</a:t>
            </a:r>
            <a:endParaRPr lang="en-US" sz="1000" dirty="0">
              <a:latin typeface="Comic Sans MS" panose="030F0702030302020204" pitchFamily="66" charset="0"/>
            </a:endParaRPr>
          </a:p>
        </p:txBody>
      </p:sp>
    </p:spTree>
    <p:extLst>
      <p:ext uri="{BB962C8B-B14F-4D97-AF65-F5344CB8AC3E}">
        <p14:creationId xmlns:p14="http://schemas.microsoft.com/office/powerpoint/2010/main" val="4189039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52035" y="380011"/>
            <a:ext cx="5222409" cy="7350826"/>
          </a:xfrm>
          <a:prstGeom prst="rect">
            <a:avLst/>
          </a:prstGeom>
        </p:spPr>
      </p:pic>
      <p:sp>
        <p:nvSpPr>
          <p:cNvPr id="7" name="TextBox 6"/>
          <p:cNvSpPr txBox="1"/>
          <p:nvPr/>
        </p:nvSpPr>
        <p:spPr>
          <a:xfrm>
            <a:off x="690350" y="7888268"/>
            <a:ext cx="5545777" cy="1785104"/>
          </a:xfrm>
          <a:prstGeom prst="rect">
            <a:avLst/>
          </a:prstGeom>
          <a:noFill/>
          <a:ln>
            <a:solidFill>
              <a:srgbClr val="C40C38"/>
            </a:solidFill>
          </a:ln>
        </p:spPr>
        <p:txBody>
          <a:bodyPr wrap="square" rtlCol="0">
            <a:spAutoFit/>
          </a:bodyPr>
          <a:lstStyle/>
          <a:p>
            <a:endParaRPr lang="en-GB" sz="1000" dirty="0" smtClean="0">
              <a:latin typeface="Arial" panose="020B0604020202020204" pitchFamily="34" charset="0"/>
              <a:cs typeface="Arial" panose="020B0604020202020204" pitchFamily="34" charset="0"/>
            </a:endParaRPr>
          </a:p>
          <a:p>
            <a:endParaRPr lang="en-GB" sz="1000" dirty="0" smtClean="0">
              <a:latin typeface="Arial" panose="020B0604020202020204" pitchFamily="34" charset="0"/>
              <a:cs typeface="Arial" panose="020B0604020202020204" pitchFamily="34" charset="0"/>
            </a:endParaRPr>
          </a:p>
          <a:p>
            <a:endParaRPr lang="en-GB" sz="1000" dirty="0">
              <a:latin typeface="Arial" panose="020B0604020202020204" pitchFamily="34" charset="0"/>
              <a:cs typeface="Arial" panose="020B0604020202020204" pitchFamily="34" charset="0"/>
            </a:endParaRPr>
          </a:p>
          <a:p>
            <a:endParaRPr lang="en-GB" sz="1000" dirty="0" smtClean="0">
              <a:latin typeface="Arial" panose="020B0604020202020204" pitchFamily="34" charset="0"/>
              <a:cs typeface="Arial" panose="020B0604020202020204" pitchFamily="34" charset="0"/>
            </a:endParaRPr>
          </a:p>
          <a:p>
            <a:pPr algn="just"/>
            <a:r>
              <a:rPr lang="en-GB" sz="1000" dirty="0" smtClean="0">
                <a:latin typeface="Arial" panose="020B0604020202020204" pitchFamily="34" charset="0"/>
                <a:cs typeface="Arial" panose="020B0604020202020204" pitchFamily="34" charset="0"/>
              </a:rPr>
              <a:t>To </a:t>
            </a:r>
            <a:r>
              <a:rPr lang="en-GB" sz="1000" dirty="0">
                <a:latin typeface="Arial" panose="020B0604020202020204" pitchFamily="34" charset="0"/>
                <a:cs typeface="Arial" panose="020B0604020202020204" pitchFamily="34" charset="0"/>
              </a:rPr>
              <a:t>win this fantastic day out simply answer the 4 questions correctly in our weekly quiz, complete the entry form printed in the paper and send the answer to us here at the Braintree &amp; Witham Times.</a:t>
            </a:r>
          </a:p>
          <a:p>
            <a:pPr algn="just"/>
            <a:r>
              <a:rPr lang="en-GB" sz="1000" dirty="0">
                <a:latin typeface="Arial" panose="020B0604020202020204" pitchFamily="34" charset="0"/>
                <a:cs typeface="Arial" panose="020B0604020202020204" pitchFamily="34" charset="0"/>
              </a:rPr>
              <a:t>All correct entries will then be put into a prize draw. Questions will appear in the paper from Monday 28</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February 2022 until Friday 25</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March 2022.  All entries must be received by the competition closing date, Friday 1</a:t>
            </a:r>
            <a:r>
              <a:rPr lang="en-GB" sz="1000" baseline="30000" dirty="0">
                <a:latin typeface="Arial" panose="020B0604020202020204" pitchFamily="34" charset="0"/>
                <a:cs typeface="Arial" panose="020B0604020202020204" pitchFamily="34" charset="0"/>
              </a:rPr>
              <a:t>st</a:t>
            </a:r>
            <a:r>
              <a:rPr lang="en-GB" sz="1000" dirty="0">
                <a:latin typeface="Arial" panose="020B0604020202020204" pitchFamily="34" charset="0"/>
                <a:cs typeface="Arial" panose="020B0604020202020204" pitchFamily="34" charset="0"/>
              </a:rPr>
              <a:t> April 2022.</a:t>
            </a:r>
          </a:p>
          <a:p>
            <a:pPr algn="just"/>
            <a:r>
              <a:rPr lang="en-GB" sz="1000" dirty="0">
                <a:latin typeface="Arial" panose="020B0604020202020204" pitchFamily="34" charset="0"/>
                <a:cs typeface="Arial" panose="020B0604020202020204" pitchFamily="34" charset="0"/>
              </a:rPr>
              <a:t>For further details please visit </a:t>
            </a:r>
            <a:r>
              <a:rPr lang="en-GB" sz="1000" dirty="0" smtClean="0">
                <a:latin typeface="Arial" panose="020B0604020202020204" pitchFamily="34" charset="0"/>
                <a:cs typeface="Arial" panose="020B0604020202020204" pitchFamily="34" charset="0"/>
                <a:hlinkClick r:id="rId3"/>
              </a:rPr>
              <a:t>www.gazette-news/promotions</a:t>
            </a:r>
            <a:r>
              <a:rPr lang="en-GB" sz="1000" dirty="0" smtClean="0">
                <a:latin typeface="Arial" panose="020B0604020202020204" pitchFamily="34" charset="0"/>
                <a:cs typeface="Arial" panose="020B0604020202020204" pitchFamily="34" charset="0"/>
              </a:rPr>
              <a:t> </a:t>
            </a:r>
            <a:endParaRPr lang="en-GB" sz="1000" dirty="0">
              <a:latin typeface="Arial" panose="020B0604020202020204" pitchFamily="34" charset="0"/>
              <a:cs typeface="Arial" panose="020B0604020202020204" pitchFamily="34" charset="0"/>
            </a:endParaRPr>
          </a:p>
        </p:txBody>
      </p:sp>
      <p:pic>
        <p:nvPicPr>
          <p:cNvPr id="8" name="Picture 7" descr="Text, logo&#10;&#10;Description generated with high confidence"/>
          <p:cNvPicPr/>
          <p:nvPr/>
        </p:nvPicPr>
        <p:blipFill>
          <a:blip r:embed="rId4" cstate="print">
            <a:extLst>
              <a:ext uri="{28A0092B-C50C-407E-A947-70E740481C1C}">
                <a14:useLocalDpi xmlns:a14="http://schemas.microsoft.com/office/drawing/2010/main" val="0"/>
              </a:ext>
            </a:extLst>
          </a:blip>
          <a:stretch>
            <a:fillRect/>
          </a:stretch>
        </p:blipFill>
        <p:spPr>
          <a:xfrm>
            <a:off x="2602071" y="7971396"/>
            <a:ext cx="1722334" cy="442733"/>
          </a:xfrm>
          <a:prstGeom prst="rect">
            <a:avLst/>
          </a:prstGeom>
        </p:spPr>
      </p:pic>
    </p:spTree>
    <p:extLst>
      <p:ext uri="{BB962C8B-B14F-4D97-AF65-F5344CB8AC3E}">
        <p14:creationId xmlns:p14="http://schemas.microsoft.com/office/powerpoint/2010/main" val="2623355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66255"/>
            <a:ext cx="6856274" cy="4719513"/>
          </a:xfrm>
          <a:prstGeom prst="rect">
            <a:avLst/>
          </a:prstGeom>
        </p:spPr>
      </p:pic>
      <p:sp>
        <p:nvSpPr>
          <p:cNvPr id="4" name="TextBox 3"/>
          <p:cNvSpPr txBox="1"/>
          <p:nvPr/>
        </p:nvSpPr>
        <p:spPr>
          <a:xfrm>
            <a:off x="0" y="5165766"/>
            <a:ext cx="6856274" cy="3908762"/>
          </a:xfrm>
          <a:prstGeom prst="rect">
            <a:avLst/>
          </a:prstGeom>
          <a:noFill/>
          <a:ln w="38100">
            <a:solidFill>
              <a:srgbClr val="FF66FF"/>
            </a:solidFill>
          </a:ln>
        </p:spPr>
        <p:txBody>
          <a:bodyPr wrap="square" rtlCol="0">
            <a:spAutoFit/>
          </a:bodyPr>
          <a:lstStyle/>
          <a:p>
            <a:r>
              <a:rPr lang="en-US" sz="1000" b="1" dirty="0">
                <a:latin typeface="Comic Sans MS" panose="030F0702030302020204" pitchFamily="66" charset="0"/>
              </a:rPr>
              <a:t>Hello Hatfield </a:t>
            </a:r>
            <a:r>
              <a:rPr lang="en-US" sz="1000" b="1" dirty="0" err="1">
                <a:latin typeface="Comic Sans MS" panose="030F0702030302020204" pitchFamily="66" charset="0"/>
              </a:rPr>
              <a:t>Peverel</a:t>
            </a:r>
            <a:r>
              <a:rPr lang="en-US" sz="1000" b="1" dirty="0">
                <a:latin typeface="Comic Sans MS" panose="030F0702030302020204" pitchFamily="66" charset="0"/>
              </a:rPr>
              <a:t> supporters,</a:t>
            </a:r>
          </a:p>
          <a:p>
            <a:r>
              <a:rPr lang="en-US" sz="1000" b="1" dirty="0">
                <a:latin typeface="Comic Sans MS" panose="030F0702030302020204" pitchFamily="66" charset="0"/>
              </a:rPr>
              <a:t> </a:t>
            </a:r>
          </a:p>
          <a:p>
            <a:r>
              <a:rPr lang="en-US" sz="1000" b="1" dirty="0">
                <a:latin typeface="Comic Sans MS" panose="030F0702030302020204" pitchFamily="66" charset="0"/>
              </a:rPr>
              <a:t>We are trying to hold an Open Garden on Saturday 16</a:t>
            </a:r>
            <a:r>
              <a:rPr lang="en-US" sz="1000" b="1" baseline="30000" dirty="0">
                <a:latin typeface="Comic Sans MS" panose="030F0702030302020204" pitchFamily="66" charset="0"/>
              </a:rPr>
              <a:t>th</a:t>
            </a:r>
            <a:r>
              <a:rPr lang="en-US" sz="1000" b="1" dirty="0">
                <a:latin typeface="Comic Sans MS" panose="030F0702030302020204" pitchFamily="66" charset="0"/>
              </a:rPr>
              <a:t> July to help raise vital funds for our Charity.</a:t>
            </a:r>
          </a:p>
          <a:p>
            <a:r>
              <a:rPr lang="en-US" sz="1000" b="1" dirty="0">
                <a:latin typeface="Comic Sans MS" panose="030F0702030302020204" pitchFamily="66" charset="0"/>
              </a:rPr>
              <a:t> </a:t>
            </a:r>
          </a:p>
          <a:p>
            <a:r>
              <a:rPr lang="en-US" sz="1000" b="1" dirty="0">
                <a:latin typeface="Comic Sans MS" panose="030F0702030302020204" pitchFamily="66" charset="0"/>
              </a:rPr>
              <a:t>Do you think you can help us by adding your gardens address to our list of ‘open gardens’ on the day?? Or if you are a business in the village and would possibly be interested in supporting the event?</a:t>
            </a:r>
          </a:p>
          <a:p>
            <a:r>
              <a:rPr lang="en-US" sz="1000" b="1" dirty="0">
                <a:latin typeface="Comic Sans MS" panose="030F0702030302020204" pitchFamily="66" charset="0"/>
              </a:rPr>
              <a:t> </a:t>
            </a:r>
          </a:p>
          <a:p>
            <a:r>
              <a:rPr lang="en-US" sz="1000" b="1" u="sng" dirty="0">
                <a:latin typeface="Comic Sans MS" panose="030F0702030302020204" pitchFamily="66" charset="0"/>
              </a:rPr>
              <a:t>Event outline</a:t>
            </a:r>
            <a:endParaRPr lang="en-US" sz="1000" b="1" dirty="0">
              <a:latin typeface="Comic Sans MS" panose="030F0702030302020204" pitchFamily="66" charset="0"/>
            </a:endParaRPr>
          </a:p>
          <a:p>
            <a:r>
              <a:rPr lang="en-US" sz="1000" b="1" dirty="0">
                <a:latin typeface="Comic Sans MS" panose="030F0702030302020204" pitchFamily="66" charset="0"/>
              </a:rPr>
              <a:t>People will purchase a map from the Charity of listed ‘open gardens’ and visit all the different varieties of gardens Hatfield </a:t>
            </a:r>
            <a:r>
              <a:rPr lang="en-US" sz="1000" b="1" dirty="0" err="1">
                <a:latin typeface="Comic Sans MS" panose="030F0702030302020204" pitchFamily="66" charset="0"/>
              </a:rPr>
              <a:t>Peverel</a:t>
            </a:r>
            <a:r>
              <a:rPr lang="en-US" sz="1000" b="1" dirty="0">
                <a:latin typeface="Comic Sans MS" panose="030F0702030302020204" pitchFamily="66" charset="0"/>
              </a:rPr>
              <a:t> has to offer.  There is no cost for adding your garden onto the map – we would just ask you allow people to visit your garden, maybe offer a cup of tea or glass of lemonade from 10 – 2.</a:t>
            </a:r>
          </a:p>
          <a:p>
            <a:r>
              <a:rPr lang="en-US" sz="1000" b="1" dirty="0">
                <a:latin typeface="Comic Sans MS" panose="030F0702030302020204" pitchFamily="66" charset="0"/>
              </a:rPr>
              <a:t> </a:t>
            </a:r>
          </a:p>
          <a:p>
            <a:r>
              <a:rPr lang="en-US" sz="1000" b="1" dirty="0">
                <a:latin typeface="Comic Sans MS" panose="030F0702030302020204" pitchFamily="66" charset="0"/>
              </a:rPr>
              <a:t>To make this event work we really need addresses of a least a good few gardens to offer that will be open to the public (on purchase of a map from us).</a:t>
            </a:r>
          </a:p>
          <a:p>
            <a:r>
              <a:rPr lang="en-US" sz="1000" b="1" dirty="0">
                <a:latin typeface="Comic Sans MS" panose="030F0702030302020204" pitchFamily="66" charset="0"/>
              </a:rPr>
              <a:t> </a:t>
            </a:r>
          </a:p>
          <a:p>
            <a:r>
              <a:rPr lang="en-US" sz="1000" b="1" dirty="0">
                <a:latin typeface="Comic Sans MS" panose="030F0702030302020204" pitchFamily="66" charset="0"/>
              </a:rPr>
              <a:t>We would really appreciate if you think you could possibly add your garden onto this list for the day, who knows you could meet some </a:t>
            </a:r>
            <a:r>
              <a:rPr lang="en-US" sz="1000" b="1" dirty="0" err="1">
                <a:latin typeface="Comic Sans MS" panose="030F0702030302020204" pitchFamily="66" charset="0"/>
              </a:rPr>
              <a:t>neighbours</a:t>
            </a:r>
            <a:r>
              <a:rPr lang="en-US" sz="1000" b="1" dirty="0">
                <a:latin typeface="Comic Sans MS" panose="030F0702030302020204" pitchFamily="66" charset="0"/>
              </a:rPr>
              <a:t> you never knew and make a new friend all whilst raising money for the our Charity which is right in the heart of your village.  We are also asking for any plant donations that we can sell from our garden on the day.</a:t>
            </a:r>
          </a:p>
          <a:p>
            <a:r>
              <a:rPr lang="en-US" sz="1000" b="1" dirty="0">
                <a:latin typeface="Comic Sans MS" panose="030F0702030302020204" pitchFamily="66" charset="0"/>
              </a:rPr>
              <a:t> </a:t>
            </a:r>
          </a:p>
          <a:p>
            <a:r>
              <a:rPr lang="en-US" sz="1000" b="1" dirty="0">
                <a:latin typeface="Comic Sans MS" panose="030F0702030302020204" pitchFamily="66" charset="0"/>
              </a:rPr>
              <a:t>Thank you very much in </a:t>
            </a:r>
            <a:r>
              <a:rPr lang="en-US" sz="1000" b="1" dirty="0" smtClean="0">
                <a:latin typeface="Comic Sans MS" panose="030F0702030302020204" pitchFamily="66" charset="0"/>
              </a:rPr>
              <a:t>advance.</a:t>
            </a:r>
          </a:p>
          <a:p>
            <a:endParaRPr lang="en-US" sz="1000" b="1" dirty="0">
              <a:latin typeface="Comic Sans MS" panose="030F0702030302020204" pitchFamily="66" charset="0"/>
            </a:endParaRPr>
          </a:p>
          <a:p>
            <a:endParaRPr lang="en-GB" b="1" dirty="0"/>
          </a:p>
        </p:txBody>
      </p:sp>
      <p:pic>
        <p:nvPicPr>
          <p:cNvPr id="1028" name="Picture 4"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074" y="8621052"/>
            <a:ext cx="2143125" cy="361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6580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50417</TotalTime>
  <Words>1045</Words>
  <Application>Microsoft Office PowerPoint</Application>
  <PresentationFormat>A4 Paper (210x297 mm)</PresentationFormat>
  <Paragraphs>115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Magical Feather</vt:lpstr>
      <vt:lpstr>Office Theme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Parents and Carers,  What a start to the New Year !  I do hope that your Christmas break had moments of fun, calm, laughter and magic.  It was certainly a quiet Christmas for most of us- but I hope one that brought you all some moments to treasure even though they were unlikely to be filled with everyone you wanted to see. So 2021 has brought to us Lockdown 3.0 and a renewed</dc:title>
  <dc:creator>MRS B BLACK - HEADTEACHER - ST. ANDREWS</dc:creator>
  <cp:lastModifiedBy>MRS B BLACK - HEADTEACHER - ST. ANDREWS</cp:lastModifiedBy>
  <cp:revision>557</cp:revision>
  <cp:lastPrinted>2021-12-10T16:03:53Z</cp:lastPrinted>
  <dcterms:created xsi:type="dcterms:W3CDTF">2021-01-08T09:11:40Z</dcterms:created>
  <dcterms:modified xsi:type="dcterms:W3CDTF">2022-02-25T17:31:28Z</dcterms:modified>
</cp:coreProperties>
</file>