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5"/>
  </p:notesMasterIdLst>
  <p:sldIdLst>
    <p:sldId id="256" r:id="rId2"/>
    <p:sldId id="257" r:id="rId3"/>
    <p:sldId id="258" r:id="rId4"/>
  </p:sldIdLst>
  <p:sldSz cx="6858000" cy="9906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715" autoAdjust="0"/>
    <p:restoredTop sz="94660"/>
  </p:normalViewPr>
  <p:slideViewPr>
    <p:cSldViewPr snapToGrid="0">
      <p:cViewPr varScale="1">
        <p:scale>
          <a:sx n="78" d="100"/>
          <a:sy n="78" d="100"/>
        </p:scale>
        <p:origin x="327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32645237-ED15-4C73-8D9D-70196F783469}" type="datetimeFigureOut">
              <a:rPr lang="en-GB" smtClean="0"/>
              <a:t>15/01/2021</a:t>
            </a:fld>
            <a:endParaRPr lang="en-GB"/>
          </a:p>
        </p:txBody>
      </p:sp>
      <p:sp>
        <p:nvSpPr>
          <p:cNvPr id="4" name="Slide Image Placeholder 3"/>
          <p:cNvSpPr>
            <a:spLocks noGrp="1" noRot="1" noChangeAspect="1"/>
          </p:cNvSpPr>
          <p:nvPr>
            <p:ph type="sldImg" idx="2"/>
          </p:nvPr>
        </p:nvSpPr>
        <p:spPr>
          <a:xfrm>
            <a:off x="2239963" y="1241425"/>
            <a:ext cx="23177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2DCBDD99-EBF6-4322-9BAC-ED7DFF572038}" type="slidenum">
              <a:rPr lang="en-GB" smtClean="0"/>
              <a:t>‹#›</a:t>
            </a:fld>
            <a:endParaRPr lang="en-GB"/>
          </a:p>
        </p:txBody>
      </p:sp>
    </p:spTree>
    <p:extLst>
      <p:ext uri="{BB962C8B-B14F-4D97-AF65-F5344CB8AC3E}">
        <p14:creationId xmlns:p14="http://schemas.microsoft.com/office/powerpoint/2010/main" val="4142605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DCBDD99-EBF6-4322-9BAC-ED7DFF572038}" type="slidenum">
              <a:rPr lang="en-GB" smtClean="0"/>
              <a:t>2</a:t>
            </a:fld>
            <a:endParaRPr lang="en-GB"/>
          </a:p>
        </p:txBody>
      </p:sp>
    </p:spTree>
    <p:extLst>
      <p:ext uri="{BB962C8B-B14F-4D97-AF65-F5344CB8AC3E}">
        <p14:creationId xmlns:p14="http://schemas.microsoft.com/office/powerpoint/2010/main" val="19748589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2491821-3258-49A6-950E-DE492BD5D38B}"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1525575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491821-3258-49A6-950E-DE492BD5D38B}"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4935375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2491821-3258-49A6-950E-DE492BD5D38B}"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7128824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491821-3258-49A6-950E-DE492BD5D38B}" type="datetimeFigureOut">
              <a:rPr lang="en-GB" smtClean="0"/>
              <a:t>15/01/2021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3408357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2491821-3258-49A6-950E-DE492BD5D38B}" type="datetimeFigureOut">
              <a:rPr lang="en-GB" smtClean="0"/>
              <a:t>15/01/2021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24682267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2491821-3258-49A6-950E-DE492BD5D38B}" type="datetimeFigureOut">
              <a:rPr lang="en-GB" smtClean="0"/>
              <a:t>15/01/2021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12267909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491821-3258-49A6-950E-DE492BD5D38B}" type="datetimeFigureOut">
              <a:rPr lang="en-GB" smtClean="0"/>
              <a:t>15/01/2021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17788467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491821-3258-49A6-950E-DE492BD5D38B}" type="datetimeFigureOut">
              <a:rPr lang="en-GB" smtClean="0"/>
              <a:t>15/01/2021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10991807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491821-3258-49A6-950E-DE492BD5D38B}" type="datetimeFigureOut">
              <a:rPr lang="en-GB" smtClean="0"/>
              <a:t>15/01/2021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27355376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491821-3258-49A6-950E-DE492BD5D38B}"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2604375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491821-3258-49A6-950E-DE492BD5D38B}" type="datetimeFigureOut">
              <a:rPr lang="en-GB" smtClean="0"/>
              <a:t>15/01/2021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19389480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42491821-3258-49A6-950E-DE492BD5D38B}" type="datetimeFigureOut">
              <a:rPr lang="en-GB" smtClean="0"/>
              <a:t>15/01/2021</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2B2673E0-7FB8-4834-9951-710CC9C0A36C}" type="slidenum">
              <a:rPr lang="en-GB" smtClean="0"/>
              <a:t>‹#›</a:t>
            </a:fld>
            <a:endParaRPr lang="en-GB"/>
          </a:p>
        </p:txBody>
      </p:sp>
    </p:spTree>
    <p:extLst>
      <p:ext uri="{BB962C8B-B14F-4D97-AF65-F5344CB8AC3E}">
        <p14:creationId xmlns:p14="http://schemas.microsoft.com/office/powerpoint/2010/main" val="121470545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4694195" y="5567523"/>
            <a:ext cx="1407990" cy="915687"/>
          </a:xfrm>
          <a:prstGeom prst="rect">
            <a:avLst/>
          </a:prstGeom>
        </p:spPr>
      </p:pic>
      <p:pic>
        <p:nvPicPr>
          <p:cNvPr id="7" name="Picture 6"/>
          <p:cNvPicPr>
            <a:picLocks noChangeAspect="1"/>
          </p:cNvPicPr>
          <p:nvPr/>
        </p:nvPicPr>
        <p:blipFill>
          <a:blip r:embed="rId3"/>
          <a:stretch>
            <a:fillRect/>
          </a:stretch>
        </p:blipFill>
        <p:spPr>
          <a:xfrm>
            <a:off x="497454" y="5560190"/>
            <a:ext cx="1408298" cy="920576"/>
          </a:xfrm>
          <a:prstGeom prst="rect">
            <a:avLst/>
          </a:prstGeom>
        </p:spPr>
      </p:pic>
      <p:sp>
        <p:nvSpPr>
          <p:cNvPr id="2" name="Title 1"/>
          <p:cNvSpPr>
            <a:spLocks noGrp="1"/>
          </p:cNvSpPr>
          <p:nvPr>
            <p:ph type="ctrTitle"/>
          </p:nvPr>
        </p:nvSpPr>
        <p:spPr>
          <a:xfrm>
            <a:off x="388962" y="1605506"/>
            <a:ext cx="6025486" cy="5192859"/>
          </a:xfrm>
          <a:ln w="98425">
            <a:solidFill>
              <a:srgbClr val="FF0000"/>
            </a:solidFill>
          </a:ln>
        </p:spPr>
        <p:txBody>
          <a:bodyPr>
            <a:normAutofit/>
          </a:bodyPr>
          <a:lstStyle/>
          <a:p>
            <a:r>
              <a:rPr lang="en-GB" sz="1200" dirty="0">
                <a:latin typeface="Comic Sans MS" panose="030F0702030302020204" pitchFamily="66" charset="0"/>
              </a:rPr>
              <a:t>Dear Parents and Carers</a:t>
            </a:r>
            <a:r>
              <a:rPr lang="en-GB" sz="1200" dirty="0" smtClean="0">
                <a:latin typeface="Comic Sans MS" panose="030F0702030302020204" pitchFamily="66" charset="0"/>
              </a:rPr>
              <a:t>,</a:t>
            </a:r>
            <a:br>
              <a:rPr lang="en-GB" sz="1200" dirty="0" smtClean="0">
                <a:latin typeface="Comic Sans MS" panose="030F0702030302020204" pitchFamily="66" charset="0"/>
              </a:rPr>
            </a:br>
            <a:r>
              <a:rPr lang="en-GB" sz="1200" dirty="0" smtClean="0">
                <a:latin typeface="Comic Sans MS" panose="030F0702030302020204" pitchFamily="66" charset="0"/>
              </a:rPr>
              <a:t>Another week in our strange new world!</a:t>
            </a:r>
            <a:br>
              <a:rPr lang="en-GB" sz="1200" dirty="0" smtClean="0">
                <a:latin typeface="Comic Sans MS" panose="030F0702030302020204" pitchFamily="66" charset="0"/>
              </a:rPr>
            </a:br>
            <a:r>
              <a:rPr lang="en-GB" sz="1200" dirty="0" smtClean="0">
                <a:latin typeface="Comic Sans MS" panose="030F0702030302020204" pitchFamily="66" charset="0"/>
              </a:rPr>
              <a:t>I do hope that you are all managing ok with the many changes and challenges you are facing.</a:t>
            </a:r>
            <a:br>
              <a:rPr lang="en-GB" sz="1200" dirty="0" smtClean="0">
                <a:latin typeface="Comic Sans MS" panose="030F0702030302020204" pitchFamily="66" charset="0"/>
              </a:rPr>
            </a:br>
            <a:r>
              <a:rPr lang="en-GB" sz="1200" dirty="0" smtClean="0">
                <a:latin typeface="Comic Sans MS" panose="030F0702030302020204" pitchFamily="66" charset="0"/>
              </a:rPr>
              <a:t>It has been wonderful to see the brilliant engagement in Google Classroom, the way that so many children are managing to adapt to home learning is a testament to the support, help and hard-work that you, as parents, are providing.</a:t>
            </a:r>
            <a:br>
              <a:rPr lang="en-GB" sz="1200" dirty="0" smtClean="0">
                <a:latin typeface="Comic Sans MS" panose="030F0702030302020204" pitchFamily="66" charset="0"/>
              </a:rPr>
            </a:br>
            <a:r>
              <a:rPr lang="en-GB" sz="1200" dirty="0" smtClean="0">
                <a:latin typeface="Comic Sans MS" panose="030F0702030302020204" pitchFamily="66" charset="0"/>
              </a:rPr>
              <a:t>Thank you so much.</a:t>
            </a:r>
            <a:br>
              <a:rPr lang="en-GB" sz="1200" dirty="0" smtClean="0">
                <a:latin typeface="Comic Sans MS" panose="030F0702030302020204" pitchFamily="66" charset="0"/>
              </a:rPr>
            </a:br>
            <a:r>
              <a:rPr lang="en-GB" sz="1200" dirty="0" smtClean="0">
                <a:latin typeface="Comic Sans MS" panose="030F0702030302020204" pitchFamily="66" charset="0"/>
              </a:rPr>
              <a:t>Please know that there may be days when ‘the wheels fall off’; where it seems a huge ask and when technology, moods or ‘life’ are just not helping- please be kind to yourselves- there is always a new day!</a:t>
            </a:r>
            <a:br>
              <a:rPr lang="en-GB" sz="1200" dirty="0" smtClean="0">
                <a:latin typeface="Comic Sans MS" panose="030F0702030302020204" pitchFamily="66" charset="0"/>
              </a:rPr>
            </a:br>
            <a:r>
              <a:rPr lang="en-GB" sz="1200" dirty="0" smtClean="0">
                <a:latin typeface="Comic Sans MS" panose="030F0702030302020204" pitchFamily="66" charset="0"/>
              </a:rPr>
              <a:t> If I am honest, being the mother of teenagers has never been quite so easy; independent and able to ‘just get on’.</a:t>
            </a:r>
            <a:br>
              <a:rPr lang="en-GB" sz="1200" dirty="0" smtClean="0">
                <a:latin typeface="Comic Sans MS" panose="030F0702030302020204" pitchFamily="66" charset="0"/>
              </a:rPr>
            </a:br>
            <a:r>
              <a:rPr lang="en-GB" sz="1200" dirty="0" smtClean="0">
                <a:latin typeface="Comic Sans MS" panose="030F0702030302020204" pitchFamily="66" charset="0"/>
              </a:rPr>
              <a:t>For Primary aged children home-schooling will not be quite so straight forward for you- I know.</a:t>
            </a:r>
            <a:br>
              <a:rPr lang="en-GB" sz="1200" dirty="0" smtClean="0">
                <a:latin typeface="Comic Sans MS" panose="030F0702030302020204" pitchFamily="66" charset="0"/>
              </a:rPr>
            </a:br>
            <a:r>
              <a:rPr lang="en-GB" sz="1200" dirty="0" smtClean="0">
                <a:latin typeface="Comic Sans MS" panose="030F0702030302020204" pitchFamily="66" charset="0"/>
              </a:rPr>
              <a:t>We are cheering you all on- we will get there!</a:t>
            </a:r>
            <a:br>
              <a:rPr lang="en-GB" sz="1200" dirty="0" smtClean="0">
                <a:latin typeface="Comic Sans MS" panose="030F0702030302020204" pitchFamily="66" charset="0"/>
              </a:rPr>
            </a:br>
            <a:r>
              <a:rPr lang="en-GB" sz="1200" dirty="0" smtClean="0">
                <a:latin typeface="Comic Sans MS" panose="030F0702030302020204" pitchFamily="66" charset="0"/>
              </a:rPr>
              <a:t>Please remember, if you have any concerns do reach out as we will help as much as we can.</a:t>
            </a:r>
            <a:br>
              <a:rPr lang="en-GB" sz="1200" dirty="0" smtClean="0">
                <a:latin typeface="Comic Sans MS" panose="030F0702030302020204" pitchFamily="66" charset="0"/>
              </a:rPr>
            </a:br>
            <a:r>
              <a:rPr lang="en-GB" sz="1200" dirty="0">
                <a:latin typeface="Comic Sans MS" panose="030F0702030302020204" pitchFamily="66" charset="0"/>
              </a:rPr>
              <a:t>I can see the challenges faced by so many of you- please know what a good job you are doing!</a:t>
            </a:r>
            <a:br>
              <a:rPr lang="en-GB" sz="1200" dirty="0">
                <a:latin typeface="Comic Sans MS" panose="030F0702030302020204" pitchFamily="66" charset="0"/>
              </a:rPr>
            </a:br>
            <a:r>
              <a:rPr lang="en-GB" sz="1200" dirty="0" smtClean="0">
                <a:latin typeface="Comic Sans MS" panose="030F0702030302020204" pitchFamily="66" charset="0"/>
              </a:rPr>
              <a:t>  </a:t>
            </a:r>
            <a:r>
              <a:rPr lang="en-GB" sz="1200" dirty="0" smtClean="0">
                <a:latin typeface="Comic Sans MS" panose="030F0702030302020204" pitchFamily="66" charset="0"/>
              </a:rPr>
              <a:t/>
            </a:r>
            <a:br>
              <a:rPr lang="en-GB" sz="1200" dirty="0" smtClean="0">
                <a:latin typeface="Comic Sans MS" panose="030F0702030302020204" pitchFamily="66" charset="0"/>
              </a:rPr>
            </a:br>
            <a:r>
              <a:rPr lang="en-GB" sz="1200" dirty="0" smtClean="0">
                <a:latin typeface="Comic Sans MS" panose="030F0702030302020204" pitchFamily="66" charset="0"/>
              </a:rPr>
              <a:t/>
            </a:r>
            <a:br>
              <a:rPr lang="en-GB" sz="1200" dirty="0" smtClean="0">
                <a:latin typeface="Comic Sans MS" panose="030F0702030302020204" pitchFamily="66" charset="0"/>
              </a:rPr>
            </a:br>
            <a:r>
              <a:rPr lang="en-GB" sz="1200" dirty="0" smtClean="0">
                <a:latin typeface="Comic Sans MS" panose="030F0702030302020204" pitchFamily="66" charset="0"/>
              </a:rPr>
              <a:t/>
            </a:r>
            <a:br>
              <a:rPr lang="en-GB" sz="1200" dirty="0" smtClean="0">
                <a:latin typeface="Comic Sans MS" panose="030F0702030302020204" pitchFamily="66" charset="0"/>
              </a:rPr>
            </a:br>
            <a:r>
              <a:rPr lang="en-GB" sz="1200" dirty="0" smtClean="0">
                <a:latin typeface="Comic Sans MS" panose="030F0702030302020204" pitchFamily="66" charset="0"/>
              </a:rPr>
              <a:t>Wishing </a:t>
            </a:r>
            <a:r>
              <a:rPr lang="en-GB" sz="1200" dirty="0">
                <a:latin typeface="Comic Sans MS" panose="030F0702030302020204" pitchFamily="66" charset="0"/>
              </a:rPr>
              <a:t>you all well, and hoping </a:t>
            </a:r>
            <a:r>
              <a:rPr lang="en-GB" sz="1200" dirty="0" smtClean="0">
                <a:latin typeface="Comic Sans MS" panose="030F0702030302020204" pitchFamily="66" charset="0"/>
              </a:rPr>
              <a:t>for </a:t>
            </a:r>
            <a:r>
              <a:rPr lang="en-GB" sz="1200" dirty="0">
                <a:latin typeface="Comic Sans MS" panose="030F0702030302020204" pitchFamily="66" charset="0"/>
              </a:rPr>
              <a:t>moments of brightness for you all  </a:t>
            </a:r>
            <a:r>
              <a:rPr lang="en-GB" sz="1200" dirty="0" smtClean="0">
                <a:latin typeface="Comic Sans MS" panose="030F0702030302020204" pitchFamily="66" charset="0"/>
              </a:rPr>
              <a:t/>
            </a:r>
            <a:br>
              <a:rPr lang="en-GB" sz="1200" dirty="0" smtClean="0">
                <a:latin typeface="Comic Sans MS" panose="030F0702030302020204" pitchFamily="66" charset="0"/>
              </a:rPr>
            </a:br>
            <a:r>
              <a:rPr lang="en-GB" sz="1200" dirty="0" smtClean="0">
                <a:latin typeface="Comic Sans MS" panose="030F0702030302020204" pitchFamily="66" charset="0"/>
              </a:rPr>
              <a:t>please </a:t>
            </a:r>
            <a:r>
              <a:rPr lang="en-GB" sz="1200" dirty="0">
                <a:latin typeface="Comic Sans MS" panose="030F0702030302020204" pitchFamily="66" charset="0"/>
              </a:rPr>
              <a:t>do take care</a:t>
            </a:r>
            <a:br>
              <a:rPr lang="en-GB" sz="1200" dirty="0">
                <a:latin typeface="Comic Sans MS" panose="030F0702030302020204" pitchFamily="66" charset="0"/>
              </a:rPr>
            </a:br>
            <a:r>
              <a:rPr lang="en-GB" sz="1200" dirty="0">
                <a:latin typeface="Comic Sans MS" panose="030F0702030302020204" pitchFamily="66" charset="0"/>
              </a:rPr>
              <a:t>Becky Black </a:t>
            </a:r>
            <a:br>
              <a:rPr lang="en-GB" sz="1200" dirty="0">
                <a:latin typeface="Comic Sans MS" panose="030F0702030302020204" pitchFamily="66" charset="0"/>
              </a:rPr>
            </a:br>
            <a:r>
              <a:rPr lang="en-GB" sz="1200" dirty="0">
                <a:latin typeface="Comic Sans MS" panose="030F0702030302020204" pitchFamily="66" charset="0"/>
              </a:rPr>
              <a:t/>
            </a:r>
            <a:br>
              <a:rPr lang="en-GB" sz="1200" dirty="0">
                <a:latin typeface="Comic Sans MS" panose="030F0702030302020204" pitchFamily="66" charset="0"/>
              </a:rPr>
            </a:br>
            <a:r>
              <a:rPr lang="en-GB" sz="975" dirty="0">
                <a:latin typeface="Comic Sans MS" panose="030F0702030302020204" pitchFamily="66" charset="0"/>
              </a:rPr>
              <a:t/>
            </a:r>
            <a:br>
              <a:rPr lang="en-GB" sz="975" dirty="0">
                <a:latin typeface="Comic Sans MS" panose="030F0702030302020204" pitchFamily="66" charset="0"/>
              </a:rPr>
            </a:br>
            <a:r>
              <a:rPr lang="en-GB" sz="1300" dirty="0">
                <a:latin typeface="Comic Sans MS" panose="030F0702030302020204" pitchFamily="66" charset="0"/>
              </a:rPr>
              <a:t/>
            </a:r>
            <a:br>
              <a:rPr lang="en-GB" sz="1300" dirty="0">
                <a:latin typeface="Comic Sans MS" panose="030F0702030302020204" pitchFamily="66" charset="0"/>
              </a:rPr>
            </a:br>
            <a:endParaRPr lang="en-GB" sz="1300" dirty="0">
              <a:latin typeface="Comic Sans MS" panose="030F0702030302020204" pitchFamily="66" charset="0"/>
            </a:endParaRPr>
          </a:p>
        </p:txBody>
      </p:sp>
      <p:sp>
        <p:nvSpPr>
          <p:cNvPr id="3" name="Subtitle 2"/>
          <p:cNvSpPr>
            <a:spLocks noGrp="1"/>
          </p:cNvSpPr>
          <p:nvPr>
            <p:ph type="subTitle" idx="1"/>
          </p:nvPr>
        </p:nvSpPr>
        <p:spPr>
          <a:xfrm>
            <a:off x="388962" y="224409"/>
            <a:ext cx="6025486" cy="1127367"/>
          </a:xfrm>
          <a:ln w="38100">
            <a:solidFill>
              <a:srgbClr val="0070C0"/>
            </a:solidFill>
          </a:ln>
        </p:spPr>
        <p:txBody>
          <a:bodyPr>
            <a:normAutofit fontScale="92500" lnSpcReduction="10000"/>
          </a:bodyPr>
          <a:lstStyle/>
          <a:p>
            <a:endParaRPr lang="en-GB" sz="1300" b="1" dirty="0">
              <a:latin typeface="Comic Sans MS" panose="030F0702030302020204" pitchFamily="66" charset="0"/>
            </a:endParaRPr>
          </a:p>
          <a:p>
            <a:r>
              <a:rPr lang="en-GB" sz="1300" b="1" dirty="0">
                <a:latin typeface="Comic Sans MS" panose="030F0702030302020204" pitchFamily="66" charset="0"/>
              </a:rPr>
              <a:t>Hatfield Peverel St Andrew’s Junior School</a:t>
            </a:r>
          </a:p>
          <a:p>
            <a:r>
              <a:rPr lang="en-GB" b="1" dirty="0">
                <a:latin typeface="Comic Sans MS" panose="030F0702030302020204" pitchFamily="66" charset="0"/>
              </a:rPr>
              <a:t>NEWSLETTER </a:t>
            </a:r>
          </a:p>
          <a:p>
            <a:r>
              <a:rPr lang="en-GB" b="1" dirty="0" smtClean="0">
                <a:latin typeface="Comic Sans MS" panose="030F0702030302020204" pitchFamily="66" charset="0"/>
              </a:rPr>
              <a:t>15th January 2021</a:t>
            </a:r>
            <a:endParaRPr lang="en-GB" b="1" dirty="0">
              <a:latin typeface="Comic Sans MS" panose="030F0702030302020204" pitchFamily="66" charset="0"/>
            </a:endParaRPr>
          </a:p>
          <a:p>
            <a:endParaRPr lang="en-GB" dirty="0"/>
          </a:p>
        </p:txBody>
      </p:sp>
      <p:pic>
        <p:nvPicPr>
          <p:cNvPr id="4" name="Picture 3"/>
          <p:cNvPicPr>
            <a:picLocks noChangeAspect="1"/>
          </p:cNvPicPr>
          <p:nvPr/>
        </p:nvPicPr>
        <p:blipFill>
          <a:blip r:embed="rId4"/>
          <a:stretch>
            <a:fillRect/>
          </a:stretch>
        </p:blipFill>
        <p:spPr>
          <a:xfrm>
            <a:off x="528389" y="365567"/>
            <a:ext cx="673214" cy="835714"/>
          </a:xfrm>
          <a:prstGeom prst="rect">
            <a:avLst/>
          </a:prstGeom>
        </p:spPr>
      </p:pic>
      <p:pic>
        <p:nvPicPr>
          <p:cNvPr id="5" name="Picture 4"/>
          <p:cNvPicPr>
            <a:picLocks noChangeAspect="1"/>
          </p:cNvPicPr>
          <p:nvPr/>
        </p:nvPicPr>
        <p:blipFill>
          <a:blip r:embed="rId4"/>
          <a:stretch>
            <a:fillRect/>
          </a:stretch>
        </p:blipFill>
        <p:spPr>
          <a:xfrm>
            <a:off x="5635925" y="365567"/>
            <a:ext cx="673214" cy="835714"/>
          </a:xfrm>
          <a:prstGeom prst="rect">
            <a:avLst/>
          </a:prstGeom>
        </p:spPr>
      </p:pic>
      <p:sp>
        <p:nvSpPr>
          <p:cNvPr id="10" name="TextBox 9"/>
          <p:cNvSpPr txBox="1"/>
          <p:nvPr/>
        </p:nvSpPr>
        <p:spPr>
          <a:xfrm>
            <a:off x="864996" y="7314330"/>
            <a:ext cx="5237189" cy="1843453"/>
          </a:xfrm>
          <a:prstGeom prst="rect">
            <a:avLst/>
          </a:prstGeom>
          <a:noFill/>
          <a:ln w="57150">
            <a:solidFill>
              <a:srgbClr val="00B050"/>
            </a:solidFill>
          </a:ln>
        </p:spPr>
        <p:txBody>
          <a:bodyPr wrap="square" rtlCol="0">
            <a:spAutoFit/>
          </a:bodyPr>
          <a:lstStyle/>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p:txBody>
      </p:sp>
      <p:pic>
        <p:nvPicPr>
          <p:cNvPr id="12" name="Picture 11"/>
          <p:cNvPicPr>
            <a:picLocks noChangeAspect="1"/>
          </p:cNvPicPr>
          <p:nvPr/>
        </p:nvPicPr>
        <p:blipFill>
          <a:blip r:embed="rId5"/>
          <a:stretch>
            <a:fillRect/>
          </a:stretch>
        </p:blipFill>
        <p:spPr>
          <a:xfrm>
            <a:off x="1056276" y="7527932"/>
            <a:ext cx="2128242" cy="1416248"/>
          </a:xfrm>
          <a:prstGeom prst="rect">
            <a:avLst/>
          </a:prstGeom>
        </p:spPr>
      </p:pic>
      <p:sp>
        <p:nvSpPr>
          <p:cNvPr id="15" name="TextBox 14"/>
          <p:cNvSpPr txBox="1"/>
          <p:nvPr/>
        </p:nvSpPr>
        <p:spPr>
          <a:xfrm>
            <a:off x="3330381" y="7489441"/>
            <a:ext cx="2625941" cy="1493229"/>
          </a:xfrm>
          <a:prstGeom prst="rect">
            <a:avLst/>
          </a:prstGeom>
          <a:noFill/>
        </p:spPr>
        <p:txBody>
          <a:bodyPr wrap="square" rtlCol="0">
            <a:spAutoFit/>
          </a:bodyPr>
          <a:lstStyle/>
          <a:p>
            <a:pPr algn="ctr"/>
            <a:r>
              <a:rPr lang="en-GB" sz="1138" dirty="0">
                <a:latin typeface="Comic Sans MS" panose="030F0702030302020204" pitchFamily="66" charset="0"/>
              </a:rPr>
              <a:t>Wishing a very </a:t>
            </a:r>
            <a:r>
              <a:rPr lang="en-GB" sz="1138" b="1" dirty="0">
                <a:latin typeface="Comic Sans MS" panose="030F0702030302020204" pitchFamily="66" charset="0"/>
              </a:rPr>
              <a:t>Happy Birthday </a:t>
            </a:r>
            <a:r>
              <a:rPr lang="en-GB" sz="1138" dirty="0">
                <a:latin typeface="Comic Sans MS" panose="030F0702030302020204" pitchFamily="66" charset="0"/>
              </a:rPr>
              <a:t>to the children who have celebrated their birthdays between: </a:t>
            </a:r>
          </a:p>
          <a:p>
            <a:pPr algn="ctr"/>
            <a:r>
              <a:rPr lang="en-GB" sz="1138" b="1" dirty="0">
                <a:latin typeface="Comic Sans MS" panose="030F0702030302020204" pitchFamily="66" charset="0"/>
              </a:rPr>
              <a:t>January </a:t>
            </a:r>
            <a:r>
              <a:rPr lang="en-GB" sz="1138" b="1" dirty="0" smtClean="0">
                <a:latin typeface="Comic Sans MS" panose="030F0702030302020204" pitchFamily="66" charset="0"/>
              </a:rPr>
              <a:t>11</a:t>
            </a:r>
            <a:r>
              <a:rPr lang="en-GB" sz="1138" b="1" baseline="30000" dirty="0" smtClean="0">
                <a:latin typeface="Comic Sans MS" panose="030F0702030302020204" pitchFamily="66" charset="0"/>
              </a:rPr>
              <a:t>th</a:t>
            </a:r>
            <a:r>
              <a:rPr lang="en-GB" sz="1138" b="1" dirty="0" smtClean="0">
                <a:latin typeface="Comic Sans MS" panose="030F0702030302020204" pitchFamily="66" charset="0"/>
              </a:rPr>
              <a:t> </a:t>
            </a:r>
            <a:r>
              <a:rPr lang="en-GB" sz="1138" b="1" dirty="0">
                <a:latin typeface="Comic Sans MS" panose="030F0702030302020204" pitchFamily="66" charset="0"/>
              </a:rPr>
              <a:t>and January </a:t>
            </a:r>
            <a:r>
              <a:rPr lang="en-GB" sz="1138" b="1" dirty="0" smtClean="0">
                <a:latin typeface="Comic Sans MS" panose="030F0702030302020204" pitchFamily="66" charset="0"/>
              </a:rPr>
              <a:t>17</a:t>
            </a:r>
            <a:r>
              <a:rPr lang="en-GB" sz="1138" b="1" baseline="30000" dirty="0" smtClean="0">
                <a:latin typeface="Comic Sans MS" panose="030F0702030302020204" pitchFamily="66" charset="0"/>
              </a:rPr>
              <a:t>th</a:t>
            </a:r>
            <a:r>
              <a:rPr lang="en-GB" sz="1138" b="1" dirty="0" smtClean="0">
                <a:latin typeface="Comic Sans MS" panose="030F0702030302020204" pitchFamily="66" charset="0"/>
              </a:rPr>
              <a:t> </a:t>
            </a:r>
            <a:endParaRPr lang="en-GB" sz="1138" b="1" dirty="0">
              <a:latin typeface="Comic Sans MS" panose="030F0702030302020204" pitchFamily="66" charset="0"/>
            </a:endParaRPr>
          </a:p>
          <a:p>
            <a:pPr algn="ctr"/>
            <a:endParaRPr lang="en-GB" sz="1138" dirty="0">
              <a:solidFill>
                <a:srgbClr val="FF0000"/>
              </a:solidFill>
              <a:latin typeface="Comic Sans MS" panose="030F0702030302020204" pitchFamily="66" charset="0"/>
            </a:endParaRPr>
          </a:p>
          <a:p>
            <a:pPr algn="ctr"/>
            <a:r>
              <a:rPr lang="en-GB" sz="1138" b="1" dirty="0" smtClean="0">
                <a:solidFill>
                  <a:srgbClr val="FF0000"/>
                </a:solidFill>
                <a:latin typeface="Comic Sans MS" panose="030F0702030302020204" pitchFamily="66" charset="0"/>
              </a:rPr>
              <a:t>Tyler, </a:t>
            </a:r>
            <a:r>
              <a:rPr lang="en-GB" sz="1138" b="1" dirty="0" smtClean="0">
                <a:solidFill>
                  <a:schemeClr val="accent1">
                    <a:lumMod val="75000"/>
                  </a:schemeClr>
                </a:solidFill>
                <a:latin typeface="Comic Sans MS" panose="030F0702030302020204" pitchFamily="66" charset="0"/>
              </a:rPr>
              <a:t>Elijah F, </a:t>
            </a:r>
            <a:r>
              <a:rPr lang="en-GB" sz="1138" b="1" dirty="0" smtClean="0">
                <a:solidFill>
                  <a:srgbClr val="00B050"/>
                </a:solidFill>
                <a:latin typeface="Comic Sans MS" panose="030F0702030302020204" pitchFamily="66" charset="0"/>
              </a:rPr>
              <a:t>Jessica L,</a:t>
            </a:r>
            <a:endParaRPr lang="en-GB" sz="1138" b="1" dirty="0">
              <a:solidFill>
                <a:schemeClr val="accent1">
                  <a:lumMod val="75000"/>
                </a:schemeClr>
              </a:solidFill>
              <a:latin typeface="Comic Sans MS" panose="030F0702030302020204" pitchFamily="66" charset="0"/>
            </a:endParaRPr>
          </a:p>
          <a:p>
            <a:pPr algn="ctr"/>
            <a:endParaRPr lang="en-GB" sz="1138" b="1" dirty="0">
              <a:solidFill>
                <a:schemeClr val="accent1">
                  <a:lumMod val="75000"/>
                </a:schemeClr>
              </a:solidFill>
              <a:latin typeface="Comic Sans MS" panose="030F0702030302020204" pitchFamily="66" charset="0"/>
            </a:endParaRPr>
          </a:p>
          <a:p>
            <a:pPr algn="ctr"/>
            <a:r>
              <a:rPr lang="en-GB" sz="1138" b="1" dirty="0" smtClean="0">
                <a:solidFill>
                  <a:srgbClr val="7030A0"/>
                </a:solidFill>
                <a:latin typeface="Comic Sans MS" panose="030F0702030302020204" pitchFamily="66" charset="0"/>
              </a:rPr>
              <a:t>Stanley B,</a:t>
            </a:r>
            <a:endParaRPr lang="en-GB" sz="1138" b="1" dirty="0">
              <a:solidFill>
                <a:srgbClr val="7030A0"/>
              </a:solidFill>
              <a:latin typeface="Comic Sans MS" panose="030F0702030302020204" pitchFamily="66" charset="0"/>
            </a:endParaRPr>
          </a:p>
        </p:txBody>
      </p:sp>
    </p:spTree>
    <p:extLst>
      <p:ext uri="{BB962C8B-B14F-4D97-AF65-F5344CB8AC3E}">
        <p14:creationId xmlns:p14="http://schemas.microsoft.com/office/powerpoint/2010/main" val="8508700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48739" y="340220"/>
            <a:ext cx="6013476" cy="5304032"/>
          </a:xfrm>
          <a:ln w="98425">
            <a:solidFill>
              <a:srgbClr val="FF0000"/>
            </a:solidFill>
          </a:ln>
        </p:spPr>
        <p:txBody>
          <a:bodyPr>
            <a:normAutofit/>
          </a:bodyPr>
          <a:lstStyle/>
          <a:p>
            <a:r>
              <a:rPr lang="en-GB" sz="1300" dirty="0" smtClean="0">
                <a:latin typeface="Comic Sans MS" panose="030F0702030302020204" pitchFamily="66" charset="0"/>
              </a:rPr>
              <a:t/>
            </a:r>
            <a:br>
              <a:rPr lang="en-GB" sz="1300" dirty="0" smtClean="0">
                <a:latin typeface="Comic Sans MS" panose="030F0702030302020204" pitchFamily="66" charset="0"/>
              </a:rPr>
            </a:br>
            <a:r>
              <a:rPr lang="en-GB" sz="1300" dirty="0" smtClean="0">
                <a:latin typeface="Comic Sans MS" panose="030F0702030302020204" pitchFamily="66" charset="0"/>
              </a:rPr>
              <a:t/>
            </a:r>
            <a:br>
              <a:rPr lang="en-GB" sz="1300" dirty="0" smtClean="0">
                <a:latin typeface="Comic Sans MS" panose="030F0702030302020204" pitchFamily="66" charset="0"/>
              </a:rPr>
            </a:br>
            <a:r>
              <a:rPr lang="en-GB" sz="1300" dirty="0" smtClean="0">
                <a:latin typeface="Comic Sans MS" panose="030F0702030302020204" pitchFamily="66" charset="0"/>
              </a:rPr>
              <a:t/>
            </a:r>
            <a:br>
              <a:rPr lang="en-GB" sz="1300" dirty="0" smtClean="0">
                <a:latin typeface="Comic Sans MS" panose="030F0702030302020204" pitchFamily="66" charset="0"/>
              </a:rPr>
            </a:br>
            <a:r>
              <a:rPr lang="en-GB" sz="1300" dirty="0" smtClean="0">
                <a:latin typeface="Comic Sans MS" panose="030F0702030302020204" pitchFamily="66" charset="0"/>
              </a:rPr>
              <a:t/>
            </a:r>
            <a:br>
              <a:rPr lang="en-GB" sz="1300" dirty="0" smtClean="0">
                <a:latin typeface="Comic Sans MS" panose="030F0702030302020204" pitchFamily="66" charset="0"/>
              </a:rPr>
            </a:br>
            <a:r>
              <a:rPr lang="en-GB" sz="1300" dirty="0" smtClean="0">
                <a:latin typeface="Comic Sans MS" panose="030F0702030302020204" pitchFamily="66" charset="0"/>
              </a:rPr>
              <a:t/>
            </a:r>
            <a:br>
              <a:rPr lang="en-GB" sz="1300" dirty="0" smtClean="0">
                <a:latin typeface="Comic Sans MS" panose="030F0702030302020204" pitchFamily="66" charset="0"/>
              </a:rPr>
            </a:br>
            <a:endParaRPr lang="en-GB" sz="1300" dirty="0">
              <a:latin typeface="Comic Sans MS" panose="030F0702030302020204" pitchFamily="66" charset="0"/>
            </a:endParaRPr>
          </a:p>
        </p:txBody>
      </p:sp>
      <p:pic>
        <p:nvPicPr>
          <p:cNvPr id="8" name="Picture 7"/>
          <p:cNvPicPr>
            <a:picLocks noChangeAspect="1"/>
          </p:cNvPicPr>
          <p:nvPr/>
        </p:nvPicPr>
        <p:blipFill>
          <a:blip r:embed="rId3"/>
          <a:stretch>
            <a:fillRect/>
          </a:stretch>
        </p:blipFill>
        <p:spPr>
          <a:xfrm>
            <a:off x="2424058" y="399347"/>
            <a:ext cx="1951102" cy="1268900"/>
          </a:xfrm>
          <a:prstGeom prst="rect">
            <a:avLst/>
          </a:prstGeom>
        </p:spPr>
      </p:pic>
      <p:sp>
        <p:nvSpPr>
          <p:cNvPr id="9" name="TextBox 8"/>
          <p:cNvSpPr txBox="1"/>
          <p:nvPr/>
        </p:nvSpPr>
        <p:spPr>
          <a:xfrm>
            <a:off x="559238" y="1668509"/>
            <a:ext cx="5718732" cy="2893100"/>
          </a:xfrm>
          <a:prstGeom prst="rect">
            <a:avLst/>
          </a:prstGeom>
          <a:noFill/>
        </p:spPr>
        <p:txBody>
          <a:bodyPr wrap="square" rtlCol="0">
            <a:spAutoFit/>
          </a:bodyPr>
          <a:lstStyle/>
          <a:p>
            <a:pPr algn="ctr"/>
            <a:r>
              <a:rPr lang="en-GB" sz="1400" dirty="0" smtClean="0">
                <a:latin typeface="Comic Sans MS" panose="030F0702030302020204" pitchFamily="66" charset="0"/>
              </a:rPr>
              <a:t>These are the children who have been spotted shining this week.</a:t>
            </a:r>
          </a:p>
          <a:p>
            <a:pPr algn="ctr"/>
            <a:r>
              <a:rPr lang="en-GB" sz="1400" dirty="0" smtClean="0">
                <a:latin typeface="Comic Sans MS" panose="030F0702030302020204" pitchFamily="66" charset="0"/>
              </a:rPr>
              <a:t>Whether as part of our school-learning or online in their home-learning.</a:t>
            </a:r>
          </a:p>
          <a:p>
            <a:pPr algn="ctr"/>
            <a:r>
              <a:rPr lang="en-GB" sz="1400" dirty="0" smtClean="0">
                <a:latin typeface="Comic Sans MS" panose="030F0702030302020204" pitchFamily="66" charset="0"/>
              </a:rPr>
              <a:t>Well done for continuing to demonstrate our CARE values during these challenging times.</a:t>
            </a:r>
          </a:p>
          <a:p>
            <a:pPr algn="ctr"/>
            <a:r>
              <a:rPr lang="en-GB" sz="1400" dirty="0" smtClean="0">
                <a:latin typeface="Comic Sans MS" panose="030F0702030302020204" pitchFamily="66" charset="0"/>
              </a:rPr>
              <a:t>Dylan A</a:t>
            </a:r>
          </a:p>
          <a:p>
            <a:pPr algn="ctr"/>
            <a:r>
              <a:rPr lang="en-GB" sz="1400" dirty="0" smtClean="0">
                <a:latin typeface="Comic Sans MS" panose="030F0702030302020204" pitchFamily="66" charset="0"/>
              </a:rPr>
              <a:t>Harry I</a:t>
            </a:r>
          </a:p>
          <a:p>
            <a:pPr algn="ctr"/>
            <a:r>
              <a:rPr lang="en-GB" sz="1400" dirty="0" smtClean="0">
                <a:latin typeface="Comic Sans MS" panose="030F0702030302020204" pitchFamily="66" charset="0"/>
              </a:rPr>
              <a:t>Brooke S</a:t>
            </a:r>
          </a:p>
          <a:p>
            <a:pPr algn="ctr"/>
            <a:r>
              <a:rPr lang="en-GB" sz="1400" dirty="0" smtClean="0">
                <a:latin typeface="Comic Sans MS" panose="030F0702030302020204" pitchFamily="66" charset="0"/>
              </a:rPr>
              <a:t>Tom P</a:t>
            </a:r>
          </a:p>
          <a:p>
            <a:pPr algn="ctr"/>
            <a:r>
              <a:rPr lang="en-GB" sz="1400" dirty="0" smtClean="0">
                <a:latin typeface="Comic Sans MS" panose="030F0702030302020204" pitchFamily="66" charset="0"/>
              </a:rPr>
              <a:t>Freya S</a:t>
            </a:r>
          </a:p>
          <a:p>
            <a:pPr algn="ctr"/>
            <a:r>
              <a:rPr lang="en-GB" sz="1400" dirty="0" smtClean="0">
                <a:latin typeface="Comic Sans MS" panose="030F0702030302020204" pitchFamily="66" charset="0"/>
              </a:rPr>
              <a:t>Kingsley M</a:t>
            </a:r>
          </a:p>
          <a:p>
            <a:pPr algn="ctr"/>
            <a:r>
              <a:rPr lang="en-GB" sz="1400" dirty="0" smtClean="0">
                <a:latin typeface="Comic Sans MS" panose="030F0702030302020204" pitchFamily="66" charset="0"/>
              </a:rPr>
              <a:t>Rebecca T</a:t>
            </a:r>
          </a:p>
          <a:p>
            <a:pPr algn="ctr"/>
            <a:r>
              <a:rPr lang="en-GB" sz="1400" dirty="0" smtClean="0">
                <a:latin typeface="Comic Sans MS" panose="030F0702030302020204" pitchFamily="66" charset="0"/>
              </a:rPr>
              <a:t>Hassan F</a:t>
            </a:r>
          </a:p>
        </p:txBody>
      </p:sp>
      <p:sp>
        <p:nvSpPr>
          <p:cNvPr id="13" name="TextBox 12"/>
          <p:cNvSpPr txBox="1"/>
          <p:nvPr/>
        </p:nvSpPr>
        <p:spPr>
          <a:xfrm>
            <a:off x="642441" y="4561609"/>
            <a:ext cx="5819774" cy="923330"/>
          </a:xfrm>
          <a:prstGeom prst="rect">
            <a:avLst/>
          </a:prstGeom>
          <a:noFill/>
        </p:spPr>
        <p:txBody>
          <a:bodyPr wrap="square" rtlCol="0">
            <a:spAutoFit/>
          </a:bodyPr>
          <a:lstStyle/>
          <a:p>
            <a:pPr algn="ctr"/>
            <a:r>
              <a:rPr lang="en-GB" dirty="0" smtClean="0">
                <a:latin typeface="Magical Feather" panose="02000500000000000000" pitchFamily="2" charset="0"/>
              </a:rPr>
              <a:t>C</a:t>
            </a:r>
            <a:r>
              <a:rPr lang="en-GB" dirty="0" smtClean="0">
                <a:solidFill>
                  <a:srgbClr val="FF0000"/>
                </a:solidFill>
                <a:latin typeface="Magical Feather" panose="02000500000000000000" pitchFamily="2" charset="0"/>
              </a:rPr>
              <a:t>ompassion  </a:t>
            </a:r>
            <a:r>
              <a:rPr lang="en-GB" dirty="0" smtClean="0">
                <a:latin typeface="Magical Feather" panose="02000500000000000000" pitchFamily="2" charset="0"/>
              </a:rPr>
              <a:t>A</a:t>
            </a:r>
            <a:r>
              <a:rPr lang="en-GB" dirty="0" smtClean="0">
                <a:solidFill>
                  <a:srgbClr val="FF0000"/>
                </a:solidFill>
                <a:latin typeface="Magical Feather" panose="02000500000000000000" pitchFamily="2" charset="0"/>
              </a:rPr>
              <a:t>chievement </a:t>
            </a:r>
            <a:r>
              <a:rPr lang="en-GB" dirty="0" smtClean="0">
                <a:latin typeface="Magical Feather" panose="02000500000000000000" pitchFamily="2" charset="0"/>
              </a:rPr>
              <a:t>R</a:t>
            </a:r>
            <a:r>
              <a:rPr lang="en-GB" dirty="0" smtClean="0">
                <a:solidFill>
                  <a:srgbClr val="FF0000"/>
                </a:solidFill>
                <a:latin typeface="Magical Feather" panose="02000500000000000000" pitchFamily="2" charset="0"/>
              </a:rPr>
              <a:t>espect  </a:t>
            </a:r>
            <a:r>
              <a:rPr lang="en-GB" dirty="0" smtClean="0">
                <a:latin typeface="Magical Feather" panose="02000500000000000000" pitchFamily="2" charset="0"/>
              </a:rPr>
              <a:t>E</a:t>
            </a:r>
            <a:r>
              <a:rPr lang="en-GB" dirty="0" smtClean="0">
                <a:solidFill>
                  <a:srgbClr val="FF0000"/>
                </a:solidFill>
                <a:latin typeface="Magical Feather" panose="02000500000000000000" pitchFamily="2" charset="0"/>
              </a:rPr>
              <a:t>njoyment</a:t>
            </a:r>
          </a:p>
          <a:p>
            <a:pPr algn="ctr"/>
            <a:r>
              <a:rPr lang="en-GB" dirty="0" smtClean="0">
                <a:latin typeface="Magical Feather" panose="02000500000000000000" pitchFamily="2" charset="0"/>
              </a:rPr>
              <a:t>Every child is known and loved.</a:t>
            </a:r>
          </a:p>
          <a:p>
            <a:pPr algn="ctr"/>
            <a:r>
              <a:rPr lang="en-GB" dirty="0" smtClean="0">
                <a:latin typeface="Magical Feather" panose="02000500000000000000" pitchFamily="2" charset="0"/>
              </a:rPr>
              <a:t>Every child shines.</a:t>
            </a:r>
            <a:endParaRPr lang="en-GB" dirty="0">
              <a:latin typeface="Magical Feather" panose="02000500000000000000" pitchFamily="2" charset="0"/>
            </a:endParaRPr>
          </a:p>
        </p:txBody>
      </p:sp>
      <p:pic>
        <p:nvPicPr>
          <p:cNvPr id="17" name="Picture 16"/>
          <p:cNvPicPr>
            <a:picLocks noChangeAspect="1"/>
          </p:cNvPicPr>
          <p:nvPr/>
        </p:nvPicPr>
        <p:blipFill>
          <a:blip r:embed="rId4"/>
          <a:stretch>
            <a:fillRect/>
          </a:stretch>
        </p:blipFill>
        <p:spPr>
          <a:xfrm>
            <a:off x="1911789" y="5889898"/>
            <a:ext cx="3612712" cy="3363650"/>
          </a:xfrm>
          <a:prstGeom prst="rect">
            <a:avLst/>
          </a:prstGeom>
          <a:ln w="66675">
            <a:solidFill>
              <a:schemeClr val="accent5"/>
            </a:solidFill>
          </a:ln>
        </p:spPr>
      </p:pic>
      <p:sp>
        <p:nvSpPr>
          <p:cNvPr id="18" name="TextBox 17"/>
          <p:cNvSpPr txBox="1"/>
          <p:nvPr/>
        </p:nvSpPr>
        <p:spPr>
          <a:xfrm>
            <a:off x="1961047" y="9409401"/>
            <a:ext cx="2988859" cy="400110"/>
          </a:xfrm>
          <a:prstGeom prst="rect">
            <a:avLst/>
          </a:prstGeom>
          <a:noFill/>
        </p:spPr>
        <p:txBody>
          <a:bodyPr wrap="square" rtlCol="0">
            <a:spAutoFit/>
          </a:bodyPr>
          <a:lstStyle/>
          <a:p>
            <a:pPr algn="ctr"/>
            <a:r>
              <a:rPr lang="en-GB" sz="1000" dirty="0" smtClean="0">
                <a:latin typeface="Comic Sans MS" panose="030F0702030302020204" pitchFamily="66" charset="0"/>
              </a:rPr>
              <a:t>Hard to beat a Charlie </a:t>
            </a:r>
            <a:r>
              <a:rPr lang="en-GB" sz="1000" dirty="0" err="1" smtClean="0">
                <a:latin typeface="Comic Sans MS" panose="030F0702030302020204" pitchFamily="66" charset="0"/>
              </a:rPr>
              <a:t>Mackesy</a:t>
            </a:r>
            <a:r>
              <a:rPr lang="en-GB" sz="1000" dirty="0" smtClean="0">
                <a:latin typeface="Comic Sans MS" panose="030F0702030302020204" pitchFamily="66" charset="0"/>
              </a:rPr>
              <a:t> image </a:t>
            </a:r>
          </a:p>
          <a:p>
            <a:pPr algn="ctr"/>
            <a:r>
              <a:rPr lang="en-GB" sz="1000" dirty="0" smtClean="0">
                <a:latin typeface="Comic Sans MS" panose="030F0702030302020204" pitchFamily="66" charset="0"/>
              </a:rPr>
              <a:t>at the moment!</a:t>
            </a:r>
            <a:endParaRPr lang="en-GB" sz="1000" dirty="0">
              <a:latin typeface="Comic Sans MS" panose="030F0702030302020204" pitchFamily="66" charset="0"/>
            </a:endParaRPr>
          </a:p>
        </p:txBody>
      </p:sp>
      <p:pic>
        <p:nvPicPr>
          <p:cNvPr id="3" name="Picture 2"/>
          <p:cNvPicPr>
            <a:picLocks noChangeAspect="1"/>
          </p:cNvPicPr>
          <p:nvPr/>
        </p:nvPicPr>
        <p:blipFill rotWithShape="1">
          <a:blip r:embed="rId5"/>
          <a:srcRect l="889" t="29545" b="29124"/>
          <a:stretch/>
        </p:blipFill>
        <p:spPr>
          <a:xfrm>
            <a:off x="1911790" y="5889898"/>
            <a:ext cx="3612711" cy="3261621"/>
          </a:xfrm>
          <a:prstGeom prst="rect">
            <a:avLst/>
          </a:prstGeom>
        </p:spPr>
      </p:pic>
    </p:spTree>
    <p:extLst>
      <p:ext uri="{BB962C8B-B14F-4D97-AF65-F5344CB8AC3E}">
        <p14:creationId xmlns:p14="http://schemas.microsoft.com/office/powerpoint/2010/main" val="13648648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1163" y="172994"/>
            <a:ext cx="6551485" cy="5492096"/>
          </a:xfrm>
          <a:prstGeom prst="rect">
            <a:avLst/>
          </a:prstGeom>
        </p:spPr>
      </p:pic>
    </p:spTree>
    <p:extLst>
      <p:ext uri="{BB962C8B-B14F-4D97-AF65-F5344CB8AC3E}">
        <p14:creationId xmlns:p14="http://schemas.microsoft.com/office/powerpoint/2010/main" val="341713275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495</TotalTime>
  <Words>127</Words>
  <Application>Microsoft Office PowerPoint</Application>
  <PresentationFormat>A4 Paper (210x297 mm)</PresentationFormat>
  <Paragraphs>37</Paragraphs>
  <Slides>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Calibri</vt:lpstr>
      <vt:lpstr>Calibri Light</vt:lpstr>
      <vt:lpstr>Comic Sans MS</vt:lpstr>
      <vt:lpstr>Magical Feather</vt:lpstr>
      <vt:lpstr>Office Theme</vt:lpstr>
      <vt:lpstr>Dear Parents and Carers, Another week in our strange new world! I do hope that you are all managing ok with the many changes and challenges you are facing. It has been wonderful to see the brilliant engagement in Google Classroom, the way that so many children are managing to adapt to home learning is a testament to the support, help and hard-work that you, as parents, are providing. Thank you so much. Please know that there may be days when ‘the wheels fall off’; where it seems a huge ask and when technology, moods or ‘life’ are just not helping- please be kind to yourselves- there is always a new day!  If I am honest, being the mother of teenagers has never been quite so easy; independent and able to ‘just get on’. For Primary aged children home-schooling will not be quite so straight forward for you- I know. We are cheering you all on- we will get there! Please remember, if you have any concerns do reach out as we will help as much as we can. I can see the challenges faced by so many of you- please know what a good job you are doing!      Wishing you all well, and hoping for moments of brightness for you all   please do take care Becky Black     </vt:lpstr>
      <vt:lpstr>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Dear Parents and Carers,  What a start to the New Year !  I do hope that your Christmas break had moments of fun, calm, laughter and magic.  It was certainly a quiet Christmas for most of us- but I hope one that brought you all some moments to treasure even though they were unlikely to be filled with everyone you wanted to see. So 2021 has brought to us Lockdown 3.0 and a renewed</dc:title>
  <dc:creator>MRS B BLACK - HEADTEACHER - ST. ANDREWS</dc:creator>
  <cp:lastModifiedBy>MRS B BLACK - HEADTEACHER - ST. ANDREWS</cp:lastModifiedBy>
  <cp:revision>23</cp:revision>
  <cp:lastPrinted>2021-01-08T16:18:56Z</cp:lastPrinted>
  <dcterms:created xsi:type="dcterms:W3CDTF">2021-01-08T09:11:40Z</dcterms:created>
  <dcterms:modified xsi:type="dcterms:W3CDTF">2021-01-15T13:57:57Z</dcterms:modified>
</cp:coreProperties>
</file>